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Lst>
  <p:notesMasterIdLst>
    <p:notesMasterId r:id="rId20"/>
  </p:notesMasterIdLst>
  <p:sldIdLst>
    <p:sldId id="256" r:id="rId2"/>
    <p:sldId id="257" r:id="rId3"/>
    <p:sldId id="273" r:id="rId4"/>
    <p:sldId id="279" r:id="rId5"/>
    <p:sldId id="270" r:id="rId6"/>
    <p:sldId id="263" r:id="rId7"/>
    <p:sldId id="260" r:id="rId8"/>
    <p:sldId id="258" r:id="rId9"/>
    <p:sldId id="264" r:id="rId10"/>
    <p:sldId id="265" r:id="rId11"/>
    <p:sldId id="266" r:id="rId12"/>
    <p:sldId id="275" r:id="rId13"/>
    <p:sldId id="276" r:id="rId14"/>
    <p:sldId id="277" r:id="rId15"/>
    <p:sldId id="278" r:id="rId16"/>
    <p:sldId id="280" r:id="rId17"/>
    <p:sldId id="268" r:id="rId18"/>
    <p:sldId id="269" r:id="rId19"/>
  </p:sldIdLst>
  <p:sldSz cx="9144000" cy="6858000" type="screen4x3"/>
  <p:notesSz cx="6858000" cy="9144000"/>
  <p:embeddedFontLst>
    <p:embeddedFont>
      <p:font typeface="Palatino Linotype" panose="02040502050505030304" pitchFamily="18" charset="0"/>
      <p:regular r:id="rId21"/>
      <p:bold r:id="rId22"/>
      <p:italic r:id="rId23"/>
      <p:boldItalic r:id="rId24"/>
    </p:embeddedFont>
    <p:embeddedFont>
      <p:font typeface="Trebuchet MS" panose="020B0603020202020204" pitchFamily="34" charset="0"/>
      <p:regular r:id="rId25"/>
      <p:bold r:id="rId26"/>
      <p:italic r:id="rId27"/>
      <p:boldItalic r:id="rId28"/>
    </p:embeddedFont>
    <p:embeddedFont>
      <p:font typeface="Schoolbell" panose="020B0604020202020204" charset="0"/>
      <p:regular r:id="rId29"/>
    </p:embeddedFont>
    <p:embeddedFont>
      <p:font typeface="Wingdings 3" panose="05040102010807070707" pitchFamily="18" charset="2"/>
      <p:regular r:id="rId30"/>
    </p:embeddedFont>
    <p:embeddedFont>
      <p:font typeface="Century Gothic" panose="020B050202020202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4042E6-912E-47E5-96DF-22DCD8B44411}">
  <a:tblStyle styleId="{0A4042E6-912E-47E5-96DF-22DCD8B44411}"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5E6"/>
          </a:solidFill>
        </a:fill>
      </a:tcStyle>
    </a:wholeTbl>
    <a:band1H>
      <a:tcTxStyle/>
      <a:tcStyle>
        <a:tcBdr/>
        <a:fill>
          <a:solidFill>
            <a:srgbClr val="DCEACA"/>
          </a:solidFill>
        </a:fill>
      </a:tcStyle>
    </a:band1H>
    <a:band2H>
      <a:tcTxStyle/>
      <a:tcStyle>
        <a:tcBdr/>
      </a:tcStyle>
    </a:band2H>
    <a:band1V>
      <a:tcTxStyle/>
      <a:tcStyle>
        <a:tcBdr/>
        <a:fill>
          <a:solidFill>
            <a:srgbClr val="DCEA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8" d="100"/>
          <a:sy n="88" d="100"/>
        </p:scale>
        <p:origin x="133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47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21629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2641895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51913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28209150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132998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0056085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793964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08482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04890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67481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96303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160814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27051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4628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34953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41488585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46617934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jpe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5.xml"/><Relationship Id="rId16" Type="http://schemas.openxmlformats.org/officeDocument/2006/relationships/image" Target="../media/image14.JPG"/><Relationship Id="rId20"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p:cNvGrpSpPr/>
        <p:nvPr/>
      </p:nvGrpSpPr>
      <p:grpSpPr>
        <a:xfrm>
          <a:off x="0" y="0"/>
          <a:ext cx="0" cy="0"/>
          <a:chOff x="0" y="0"/>
          <a:chExt cx="0" cy="0"/>
        </a:xfrm>
      </p:grpSpPr>
      <p:grpSp>
        <p:nvGrpSpPr>
          <p:cNvPr id="134" name="Group 133">
            <a:extLst>
              <a:ext uri="{FF2B5EF4-FFF2-40B4-BE49-F238E27FC236}">
                <a16:creationId xmlns:a16="http://schemas.microsoft.com/office/drawing/2014/main" id="{1F2B4773-3207-44CC-B7AC-892B704982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5" name="Straight Connector 134">
              <a:extLst>
                <a:ext uri="{FF2B5EF4-FFF2-40B4-BE49-F238E27FC236}">
                  <a16:creationId xmlns:a16="http://schemas.microsoft.com/office/drawing/2014/main" id="{2B8267CA-A7A5-4E11-9D92-4EAC3DD3E80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E83D61B5-C6B4-4A4B-85AD-FEE7A54912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9" name="Isosceles Triangle 138">
              <a:extLst>
                <a:ext uri="{FF2B5EF4-FFF2-40B4-BE49-F238E27FC236}">
                  <a16:creationId xmlns:a16="http://schemas.microsoft.com/office/drawing/2014/main" id="{971E5644-6772-414A-8199-E30BFB02A5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BC8157DF-FD90-4AD6-B803-3AC0ACD8E6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Isosceles Triangle 143">
              <a:extLst>
                <a:ext uri="{FF2B5EF4-FFF2-40B4-BE49-F238E27FC236}">
                  <a16:creationId xmlns:a16="http://schemas.microsoft.com/office/drawing/2014/main" id="{3548B067-9D63-4D21-92EF-CBC9E6338C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46" name="Rectangle 145">
            <a:extLst>
              <a:ext uri="{FF2B5EF4-FFF2-40B4-BE49-F238E27FC236}">
                <a16:creationId xmlns:a16="http://schemas.microsoft.com/office/drawing/2014/main"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8" name="Rectangle 147">
            <a:extLst>
              <a:ext uri="{FF2B5EF4-FFF2-40B4-BE49-F238E27FC236}">
                <a16:creationId xmlns:a16="http://schemas.microsoft.com/office/drawing/2014/main"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0" name="Straight Connector 149">
            <a:extLst>
              <a:ext uri="{FF2B5EF4-FFF2-40B4-BE49-F238E27FC236}">
                <a16:creationId xmlns:a16="http://schemas.microsoft.com/office/drawing/2014/main"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5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8" name="Isosceles Triangle 157">
            <a:extLst>
              <a:ext uri="{FF2B5EF4-FFF2-40B4-BE49-F238E27FC236}">
                <a16:creationId xmlns:a16="http://schemas.microsoft.com/office/drawing/2014/main"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2" name="Isosceles Triangle 161">
            <a:extLst>
              <a:ext uri="{FF2B5EF4-FFF2-40B4-BE49-F238E27FC236}">
                <a16:creationId xmlns:a16="http://schemas.microsoft.com/office/drawing/2014/main"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4" name="Freeform: Shape 163">
            <a:extLst>
              <a:ext uri="{FF2B5EF4-FFF2-40B4-BE49-F238E27FC236}">
                <a16:creationId xmlns:a16="http://schemas.microsoft.com/office/drawing/2014/main"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5" name="Google Shape;255;p13"/>
          <p:cNvSpPr txBox="1">
            <a:spLocks noGrp="1"/>
          </p:cNvSpPr>
          <p:nvPr>
            <p:ph type="ctrTitle"/>
          </p:nvPr>
        </p:nvSpPr>
        <p:spPr>
          <a:xfrm>
            <a:off x="4979272" y="285226"/>
            <a:ext cx="3791762" cy="2552104"/>
          </a:xfrm>
          <a:prstGeom prst="rect">
            <a:avLst/>
          </a:prstGeom>
        </p:spPr>
        <p:txBody>
          <a:bodyPr spcFirstLastPara="1" vert="horz" lIns="91440" tIns="45720" rIns="91440" bIns="45720" rtlCol="0" anchor="ctr" anchorCtr="0">
            <a:normAutofit/>
          </a:bodyPr>
          <a:lstStyle/>
          <a:p>
            <a:pPr marL="0" marR="0" lvl="0" indent="0" algn="ctr">
              <a:spcAft>
                <a:spcPts val="0"/>
              </a:spcAft>
              <a:buClr>
                <a:schemeClr val="accent1"/>
              </a:buClr>
              <a:buSzPts val="3240"/>
            </a:pPr>
            <a:r>
              <a:rPr lang="en-US" sz="3300" b="1" i="0" u="none" strike="noStrike" cap="none" dirty="0">
                <a:solidFill>
                  <a:srgbClr val="FFFFFF"/>
                </a:solidFill>
                <a:sym typeface="Century Gothic"/>
              </a:rPr>
              <a:t>Welcome to our </a:t>
            </a:r>
            <a:br>
              <a:rPr lang="en-US" sz="3300" b="1" i="0" u="none" strike="noStrike" cap="none" dirty="0">
                <a:solidFill>
                  <a:srgbClr val="FFFFFF"/>
                </a:solidFill>
                <a:sym typeface="Century Gothic"/>
              </a:rPr>
            </a:br>
            <a:r>
              <a:rPr lang="en-US" sz="3300" b="1" i="0" u="none" strike="noStrike" cap="none" dirty="0">
                <a:solidFill>
                  <a:srgbClr val="FFFFFF"/>
                </a:solidFill>
                <a:sym typeface="Century Gothic"/>
              </a:rPr>
              <a:t>Annual General Meeting</a:t>
            </a:r>
          </a:p>
        </p:txBody>
      </p:sp>
      <p:pic>
        <p:nvPicPr>
          <p:cNvPr id="257" name="Google Shape;257;p13"/>
          <p:cNvPicPr preferRelativeResize="0"/>
          <p:nvPr/>
        </p:nvPicPr>
        <p:blipFill rotWithShape="1">
          <a:blip r:embed="rId3"/>
          <a:stretch/>
        </p:blipFill>
        <p:spPr>
          <a:xfrm>
            <a:off x="225753" y="1986543"/>
            <a:ext cx="3552065" cy="2083283"/>
          </a:xfrm>
          <a:prstGeom prst="rect">
            <a:avLst/>
          </a:prstGeom>
          <a:noFill/>
        </p:spPr>
      </p:pic>
      <p:sp>
        <p:nvSpPr>
          <p:cNvPr id="256" name="Google Shape;256;p13"/>
          <p:cNvSpPr txBox="1">
            <a:spLocks noGrp="1"/>
          </p:cNvSpPr>
          <p:nvPr>
            <p:ph type="subTitle" idx="1"/>
          </p:nvPr>
        </p:nvSpPr>
        <p:spPr>
          <a:xfrm>
            <a:off x="5221399" y="2410857"/>
            <a:ext cx="3785528" cy="3317938"/>
          </a:xfrm>
          <a:prstGeom prst="rect">
            <a:avLst/>
          </a:prstGeom>
        </p:spPr>
        <p:txBody>
          <a:bodyPr spcFirstLastPara="1" vert="horz" lIns="91440" tIns="45720" rIns="91440" bIns="45720" rtlCol="0" anchor="t" anchorCtr="0">
            <a:normAutofit/>
          </a:bodyPr>
          <a:lstStyle/>
          <a:p>
            <a:pPr marL="0" marR="0" lvl="0" indent="0" algn="l">
              <a:buFont typeface="Wingdings 3" charset="2"/>
              <a:buChar char=""/>
            </a:pPr>
            <a:endParaRPr lang="en-US" b="0" i="0" u="none" strike="noStrike" cap="none" dirty="0">
              <a:solidFill>
                <a:srgbClr val="FFFFFF"/>
              </a:solidFill>
              <a:sym typeface="Century Gothic"/>
            </a:endParaRPr>
          </a:p>
          <a:p>
            <a:pPr marL="0" marR="0" lvl="0" indent="0" algn="l">
              <a:buFont typeface="Wingdings 3" charset="2"/>
              <a:buChar char=""/>
            </a:pPr>
            <a:r>
              <a:rPr lang="en-US" b="1" i="0" u="none" strike="noStrike" cap="none" dirty="0">
                <a:solidFill>
                  <a:srgbClr val="FFFFFF"/>
                </a:solidFill>
                <a:sym typeface="Century Gothic"/>
              </a:rPr>
              <a:t>Friday 30</a:t>
            </a:r>
            <a:r>
              <a:rPr lang="en-US" b="1" i="0" u="none" strike="noStrike" cap="none" baseline="30000" dirty="0">
                <a:solidFill>
                  <a:srgbClr val="FFFFFF"/>
                </a:solidFill>
                <a:sym typeface="Century Gothic"/>
              </a:rPr>
              <a:t>th</a:t>
            </a:r>
            <a:r>
              <a:rPr lang="en-US" b="1" i="0" u="none" strike="noStrike" cap="none" dirty="0">
                <a:solidFill>
                  <a:srgbClr val="FFFFFF"/>
                </a:solidFill>
                <a:sym typeface="Century Gothic"/>
              </a:rPr>
              <a:t> September, 2022</a:t>
            </a:r>
            <a:endParaRPr lang="en-US" b="1" dirty="0">
              <a:solidFill>
                <a:srgbClr val="FFFFFF"/>
              </a:solidFill>
            </a:endParaRPr>
          </a:p>
          <a:p>
            <a:pPr marL="0" marR="0" lvl="0" indent="0" algn="l">
              <a:buFont typeface="Wingdings 3" charset="2"/>
              <a:buChar char=""/>
            </a:pPr>
            <a:r>
              <a:rPr lang="en-US" b="1" dirty="0">
                <a:solidFill>
                  <a:srgbClr val="FFFFFF"/>
                </a:solidFill>
              </a:rPr>
              <a:t>3.45pm</a:t>
            </a:r>
            <a:endParaRPr lang="en-US" b="1" i="0" u="none" strike="noStrike" cap="none" dirty="0">
              <a:solidFill>
                <a:srgbClr val="FFFFFF"/>
              </a:solidFill>
              <a:sym typeface="Century Gothic"/>
            </a:endParaRPr>
          </a:p>
          <a:p>
            <a:pPr marL="0" marR="0" lvl="0" indent="0" algn="l">
              <a:buFont typeface="Wingdings 3" charset="2"/>
              <a:buChar char=""/>
            </a:pPr>
            <a:r>
              <a:rPr lang="en-US" b="1" dirty="0">
                <a:solidFill>
                  <a:srgbClr val="FFFFFF"/>
                </a:solidFill>
              </a:rPr>
              <a:t>School Activity Hall</a:t>
            </a:r>
            <a:endParaRPr lang="en-US" b="1" i="0" u="none" strike="noStrike" cap="none" dirty="0">
              <a:solidFill>
                <a:srgbClr val="FFFFFF"/>
              </a:solidFill>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2"/>
          <p:cNvSpPr txBox="1">
            <a:spLocks noGrp="1"/>
          </p:cNvSpPr>
          <p:nvPr>
            <p:ph type="title"/>
          </p:nvPr>
        </p:nvSpPr>
        <p:spPr>
          <a:xfrm>
            <a:off x="458942" y="-421754"/>
            <a:ext cx="7024744" cy="1143000"/>
          </a:xfrm>
          <a:prstGeom prst="rect">
            <a:avLst/>
          </a:prstGeom>
          <a:noFill/>
          <a:ln>
            <a:noFill/>
          </a:ln>
        </p:spPr>
        <p:txBody>
          <a:bodyPr spcFirstLastPara="1" wrap="square" lIns="91425" tIns="45700" rIns="91425" bIns="45700" anchor="b" anchorCtr="0">
            <a:noAutofit/>
          </a:bodyPr>
          <a:lstStyle/>
          <a:p>
            <a:pPr lvl="0">
              <a:spcBef>
                <a:spcPts val="0"/>
              </a:spcBef>
              <a:buClr>
                <a:schemeClr val="accent1"/>
              </a:buClr>
              <a:buSzPts val="3600"/>
            </a:pP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b="1" dirty="0">
                <a:latin typeface="+mn-lt"/>
                <a:ea typeface="Century Gothic"/>
                <a:cs typeface="Century Gothic"/>
                <a:sym typeface="Century Gothic"/>
              </a:rPr>
              <a:t>Where Does </a:t>
            </a:r>
            <a:r>
              <a:rPr lang="en-GB" b="1" dirty="0">
                <a:latin typeface="+mn-lt"/>
              </a:rPr>
              <a:t>T</a:t>
            </a:r>
            <a:r>
              <a:rPr lang="en-GB" b="1" dirty="0">
                <a:latin typeface="+mn-lt"/>
                <a:ea typeface="Century Gothic"/>
                <a:cs typeface="Century Gothic"/>
                <a:sym typeface="Century Gothic"/>
              </a:rPr>
              <a:t>he </a:t>
            </a:r>
            <a:r>
              <a:rPr lang="en-GB" b="1" dirty="0">
                <a:latin typeface="+mn-lt"/>
              </a:rPr>
              <a:t>M</a:t>
            </a:r>
            <a:r>
              <a:rPr lang="en-GB" b="1" dirty="0">
                <a:latin typeface="+mn-lt"/>
                <a:ea typeface="Century Gothic"/>
                <a:cs typeface="Century Gothic"/>
                <a:sym typeface="Century Gothic"/>
              </a:rPr>
              <a:t>oney </a:t>
            </a:r>
            <a:r>
              <a:rPr lang="en-GB" b="1" dirty="0">
                <a:latin typeface="+mn-lt"/>
              </a:rPr>
              <a:t>G</a:t>
            </a:r>
            <a:r>
              <a:rPr lang="en-GB" b="1" dirty="0">
                <a:latin typeface="+mn-lt"/>
                <a:ea typeface="Century Gothic"/>
                <a:cs typeface="Century Gothic"/>
                <a:sym typeface="Century Gothic"/>
              </a:rPr>
              <a:t>o?</a:t>
            </a:r>
            <a:endParaRPr sz="3600" b="1" i="0" u="none" strike="noStrike" cap="none" dirty="0">
              <a:solidFill>
                <a:schemeClr val="accent1"/>
              </a:solidFill>
              <a:latin typeface="Century Gothic"/>
              <a:ea typeface="Century Gothic"/>
              <a:cs typeface="Century Gothic"/>
              <a:sym typeface="Century Gothic"/>
            </a:endParaRPr>
          </a:p>
        </p:txBody>
      </p:sp>
      <p:sp>
        <p:nvSpPr>
          <p:cNvPr id="330" name="Google Shape;330;p22"/>
          <p:cNvSpPr txBox="1">
            <a:spLocks noGrp="1"/>
          </p:cNvSpPr>
          <p:nvPr>
            <p:ph idx="1"/>
          </p:nvPr>
        </p:nvSpPr>
        <p:spPr>
          <a:xfrm>
            <a:off x="213860" y="578426"/>
            <a:ext cx="7206912" cy="5914446"/>
          </a:xfrm>
          <a:prstGeom prst="rect">
            <a:avLst/>
          </a:prstGeom>
          <a:noFill/>
          <a:ln>
            <a:noFill/>
          </a:ln>
        </p:spPr>
        <p:txBody>
          <a:bodyPr spcFirstLastPara="1" wrap="square" lIns="91425" tIns="45700" rIns="91425" bIns="45700" anchor="t" anchorCtr="0">
            <a:noAutofit/>
          </a:bodyPr>
          <a:lstStyle/>
          <a:p>
            <a:pPr marL="63500" marR="0" lvl="0" indent="0" algn="l" rtl="0">
              <a:spcBef>
                <a:spcPts val="0"/>
              </a:spcBef>
              <a:spcAft>
                <a:spcPts val="0"/>
              </a:spcAft>
              <a:buClr>
                <a:schemeClr val="accent1"/>
              </a:buClr>
              <a:buSzPts val="1824"/>
              <a:buNone/>
            </a:pPr>
            <a:r>
              <a:rPr lang="en-GB" sz="1400" dirty="0">
                <a:solidFill>
                  <a:schemeClr val="tx1"/>
                </a:solidFill>
              </a:rPr>
              <a:t>            </a:t>
            </a:r>
          </a:p>
          <a:p>
            <a:pPr marL="63500" marR="0" lvl="0" indent="0" algn="l" rtl="0">
              <a:spcBef>
                <a:spcPts val="0"/>
              </a:spcBef>
              <a:spcAft>
                <a:spcPts val="0"/>
              </a:spcAft>
              <a:buClr>
                <a:schemeClr val="accent1"/>
              </a:buClr>
              <a:buSzPts val="1824"/>
              <a:buNone/>
            </a:pPr>
            <a:r>
              <a:rPr lang="en-GB" sz="1400" dirty="0">
                <a:solidFill>
                  <a:schemeClr val="tx1"/>
                </a:solidFill>
              </a:rPr>
              <a:t>We have donated </a:t>
            </a:r>
            <a:r>
              <a:rPr lang="en-GB" sz="2000" dirty="0">
                <a:solidFill>
                  <a:schemeClr val="tx1"/>
                </a:solidFill>
              </a:rPr>
              <a:t>£4269.96 </a:t>
            </a:r>
            <a:r>
              <a:rPr lang="en-GB" sz="1400" dirty="0">
                <a:solidFill>
                  <a:schemeClr val="tx1"/>
                </a:solidFill>
              </a:rPr>
              <a:t>to the school this year in various ways, which   includes the following : </a:t>
            </a:r>
          </a:p>
          <a:p>
            <a:pPr marL="63500" marR="0" lvl="0" indent="0" algn="l" rtl="0">
              <a:spcBef>
                <a:spcPts val="0"/>
              </a:spcBef>
              <a:spcAft>
                <a:spcPts val="0"/>
              </a:spcAft>
              <a:buClr>
                <a:schemeClr val="accent1"/>
              </a:buClr>
              <a:buSzPts val="1824"/>
              <a:buNone/>
            </a:pPr>
            <a:endParaRPr sz="1400" i="0" u="none" strike="noStrike" cap="none" dirty="0">
              <a:solidFill>
                <a:schemeClr val="tx1"/>
              </a:solidFill>
              <a:ea typeface="Century Gothic"/>
              <a:cs typeface="Century Gothic"/>
              <a:sym typeface="Century Gothic"/>
            </a:endParaRPr>
          </a:p>
          <a:p>
            <a:pPr marL="971550" lvl="2" indent="-285750">
              <a:spcBef>
                <a:spcPts val="0"/>
              </a:spcBef>
              <a:spcAft>
                <a:spcPts val="600"/>
              </a:spcAft>
              <a:buSzPct val="90000"/>
              <a:buFont typeface="Wingdings" panose="05000000000000000000" pitchFamily="2" charset="2"/>
              <a:buChar char="q"/>
            </a:pPr>
            <a:r>
              <a:rPr lang="en-GB" dirty="0">
                <a:solidFill>
                  <a:schemeClr val="tx1"/>
                </a:solidFill>
              </a:rPr>
              <a:t>Reflection Garden Mosaic Piece</a:t>
            </a:r>
          </a:p>
          <a:p>
            <a:pPr marL="971550" lvl="2" indent="-285750">
              <a:spcBef>
                <a:spcPts val="0"/>
              </a:spcBef>
              <a:spcAft>
                <a:spcPts val="600"/>
              </a:spcAft>
              <a:buSzPct val="90000"/>
              <a:buFont typeface="Wingdings" panose="05000000000000000000" pitchFamily="2" charset="2"/>
              <a:buChar char="q"/>
            </a:pPr>
            <a:r>
              <a:rPr lang="en-GB" dirty="0">
                <a:solidFill>
                  <a:schemeClr val="tx1"/>
                </a:solidFill>
              </a:rPr>
              <a:t>Christmas Tree for the Main Hall</a:t>
            </a:r>
          </a:p>
          <a:p>
            <a:pPr marL="971550" lvl="2" indent="-285750">
              <a:spcBef>
                <a:spcPts val="0"/>
              </a:spcBef>
              <a:spcAft>
                <a:spcPts val="600"/>
              </a:spcAft>
              <a:buSzPct val="90000"/>
              <a:buFont typeface="Wingdings" panose="05000000000000000000" pitchFamily="2" charset="2"/>
              <a:buChar char="q"/>
            </a:pPr>
            <a:r>
              <a:rPr lang="en-GB" dirty="0">
                <a:solidFill>
                  <a:schemeClr val="tx1"/>
                </a:solidFill>
              </a:rPr>
              <a:t>Gifts for the Christmas Lunch</a:t>
            </a:r>
          </a:p>
          <a:p>
            <a:pPr marL="971550" lvl="2" indent="-285750">
              <a:spcBef>
                <a:spcPts val="0"/>
              </a:spcBef>
              <a:spcAft>
                <a:spcPts val="600"/>
              </a:spcAft>
              <a:buSzPct val="90000"/>
              <a:buFont typeface="Wingdings" panose="05000000000000000000" pitchFamily="2" charset="2"/>
              <a:buChar char="q"/>
            </a:pPr>
            <a:r>
              <a:rPr lang="en-GB" dirty="0">
                <a:solidFill>
                  <a:schemeClr val="tx1"/>
                </a:solidFill>
              </a:rPr>
              <a:t>Christmas &amp; Welcome Gifts for Reception Children</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dirty="0">
                <a:solidFill>
                  <a:schemeClr val="tx1"/>
                </a:solidFill>
              </a:rPr>
              <a:t>Guided Reading Books/Writing Week Books</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dirty="0">
                <a:solidFill>
                  <a:schemeClr val="tx1"/>
                </a:solidFill>
              </a:rPr>
              <a:t>Dictionaries/Thesauruses for the Whole School</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b="0" i="0" u="none" strike="noStrike" cap="none" dirty="0">
                <a:solidFill>
                  <a:schemeClr val="tx1"/>
                </a:solidFill>
                <a:ea typeface="Century Gothic"/>
                <a:cs typeface="Century Gothic"/>
                <a:sym typeface="Century Gothic"/>
              </a:rPr>
              <a:t>Ice Lollies for Sports Day</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dirty="0">
                <a:solidFill>
                  <a:schemeClr val="tx1"/>
                </a:solidFill>
                <a:ea typeface="Century Gothic"/>
                <a:cs typeface="Century Gothic"/>
                <a:sym typeface="Century Gothic"/>
              </a:rPr>
              <a:t>Donations to the C&amp;LC</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b="0" i="0" u="none" strike="noStrike" cap="none" dirty="0">
                <a:solidFill>
                  <a:schemeClr val="tx1"/>
                </a:solidFill>
                <a:ea typeface="Century Gothic"/>
                <a:cs typeface="Century Gothic"/>
                <a:sym typeface="Century Gothic"/>
              </a:rPr>
              <a:t>Jubilee </a:t>
            </a:r>
            <a:r>
              <a:rPr lang="en-GB" dirty="0">
                <a:solidFill>
                  <a:schemeClr val="tx1"/>
                </a:solidFill>
                <a:ea typeface="Century Gothic"/>
                <a:cs typeface="Century Gothic"/>
                <a:sym typeface="Century Gothic"/>
              </a:rPr>
              <a:t>Crafts for the Whole School</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b="0" i="0" u="none" strike="noStrike" cap="none" dirty="0">
                <a:solidFill>
                  <a:schemeClr val="tx1"/>
                </a:solidFill>
                <a:ea typeface="Century Gothic"/>
                <a:cs typeface="Century Gothic"/>
                <a:sym typeface="Century Gothic"/>
              </a:rPr>
              <a:t>Seed Bom</a:t>
            </a:r>
            <a:r>
              <a:rPr lang="en-GB" dirty="0">
                <a:solidFill>
                  <a:schemeClr val="tx1"/>
                </a:solidFill>
                <a:ea typeface="Century Gothic"/>
                <a:cs typeface="Century Gothic"/>
                <a:sym typeface="Century Gothic"/>
              </a:rPr>
              <a:t>bs – Jubilee Gift – Whole School</a:t>
            </a:r>
          </a:p>
          <a:p>
            <a:pPr marL="971550" marR="0" lvl="2" indent="-285750" algn="l" rtl="0">
              <a:spcBef>
                <a:spcPts val="0"/>
              </a:spcBef>
              <a:spcAft>
                <a:spcPts val="600"/>
              </a:spcAft>
              <a:buClr>
                <a:schemeClr val="accent1"/>
              </a:buClr>
              <a:buSzPct val="90000"/>
              <a:buFont typeface="Wingdings" panose="05000000000000000000" pitchFamily="2" charset="2"/>
              <a:buChar char="q"/>
            </a:pPr>
            <a:r>
              <a:rPr lang="en-GB" b="0" i="0" u="none" strike="noStrike" cap="none" dirty="0">
                <a:solidFill>
                  <a:schemeClr val="tx1"/>
                </a:solidFill>
                <a:ea typeface="Century Gothic"/>
                <a:cs typeface="Century Gothic"/>
                <a:sym typeface="Century Gothic"/>
              </a:rPr>
              <a:t>Ice Pops – End of School Year – Whole School</a:t>
            </a:r>
          </a:p>
          <a:p>
            <a:pPr marL="971550" marR="0" lvl="2" indent="-285750" algn="l" rtl="0">
              <a:spcBef>
                <a:spcPts val="0"/>
              </a:spcBef>
              <a:spcAft>
                <a:spcPts val="600"/>
              </a:spcAft>
              <a:buClr>
                <a:schemeClr val="accent1"/>
              </a:buClr>
              <a:buSzPct val="90000"/>
              <a:buFont typeface="Wingdings" panose="05000000000000000000" pitchFamily="2" charset="2"/>
              <a:buChar char="q"/>
            </a:pPr>
            <a:endParaRPr lang="en-GB" sz="800" b="1" dirty="0">
              <a:solidFill>
                <a:prstClr val="black"/>
              </a:solidFill>
              <a:latin typeface="Trebuchet MS" panose="020B0603020202020204"/>
              <a:sym typeface="Century Gothic"/>
            </a:endParaRPr>
          </a:p>
          <a:p>
            <a:pPr marL="685800" marR="0" lvl="2" indent="0" algn="l" rtl="0">
              <a:spcBef>
                <a:spcPts val="0"/>
              </a:spcBef>
              <a:spcAft>
                <a:spcPts val="600"/>
              </a:spcAft>
              <a:buClr>
                <a:schemeClr val="accent1"/>
              </a:buClr>
              <a:buSzPct val="90000"/>
              <a:buNone/>
            </a:pPr>
            <a:r>
              <a:rPr kumimoji="0" lang="en-GB" sz="1300" b="1" i="0" u="none" strike="noStrike" kern="1200" cap="none" spc="0" normalizeH="0" baseline="0" noProof="0" dirty="0">
                <a:ln>
                  <a:noFill/>
                </a:ln>
                <a:solidFill>
                  <a:schemeClr val="tx1"/>
                </a:solidFill>
                <a:effectLst/>
                <a:uLnTx/>
                <a:uFillTx/>
                <a:latin typeface="Trebuchet MS" panose="020B0603020202020204"/>
                <a:ea typeface="+mn-ea"/>
                <a:cs typeface="+mn-cs"/>
                <a:sym typeface="Century Gothic"/>
              </a:rPr>
              <a:t>Reflection Garden </a:t>
            </a:r>
            <a:r>
              <a:rPr kumimoji="0" lang="en-GB" sz="1300" b="1" i="0" u="none" strike="noStrike" kern="1200" cap="none" spc="0" normalizeH="0" baseline="0" noProof="0" dirty="0">
                <a:ln>
                  <a:noFill/>
                </a:ln>
                <a:solidFill>
                  <a:prstClr val="black"/>
                </a:solidFill>
                <a:effectLst/>
                <a:uLnTx/>
                <a:uFillTx/>
                <a:latin typeface="Trebuchet MS" panose="020B0603020202020204"/>
                <a:ea typeface="+mn-ea"/>
                <a:cs typeface="+mn-cs"/>
                <a:sym typeface="Century Gothic"/>
              </a:rPr>
              <a:t>– </a:t>
            </a:r>
          </a:p>
          <a:p>
            <a:pPr marL="685800" marR="0" lvl="2" indent="0" algn="l" rtl="0">
              <a:spcBef>
                <a:spcPts val="0"/>
              </a:spcBef>
              <a:spcAft>
                <a:spcPts val="600"/>
              </a:spcAft>
              <a:buClr>
                <a:schemeClr val="accent1"/>
              </a:buClr>
              <a:buSzPct val="90000"/>
              <a:buNone/>
            </a:pPr>
            <a:r>
              <a:rPr lang="en-GB" sz="1300" dirty="0">
                <a:solidFill>
                  <a:prstClr val="black"/>
                </a:solidFill>
                <a:latin typeface="Trebuchet MS" panose="020B0603020202020204"/>
              </a:rPr>
              <a:t>The total that is currently held in our account for completing the Reflection Garden is £839.24 after paying for the Mosaic last year.</a:t>
            </a:r>
          </a:p>
          <a:p>
            <a:pPr marL="685800" marR="0" lvl="2" indent="0" algn="l" rtl="0">
              <a:spcBef>
                <a:spcPts val="0"/>
              </a:spcBef>
              <a:spcAft>
                <a:spcPts val="600"/>
              </a:spcAft>
              <a:buClr>
                <a:schemeClr val="accent1"/>
              </a:buClr>
              <a:buSzPct val="90000"/>
              <a:buNone/>
            </a:pPr>
            <a:endParaRPr kumimoji="0" lang="en-GB" sz="1300" b="1" i="0" u="none" strike="noStrike" kern="1200" cap="none" spc="0" normalizeH="0" baseline="0" noProof="0" dirty="0">
              <a:ln>
                <a:noFill/>
              </a:ln>
              <a:solidFill>
                <a:prstClr val="black"/>
              </a:solidFill>
              <a:effectLst/>
              <a:uLnTx/>
              <a:uFillTx/>
              <a:latin typeface="Trebuchet MS" panose="020B0603020202020204"/>
              <a:ea typeface="+mn-ea"/>
              <a:cs typeface="+mn-cs"/>
              <a:sym typeface="Century Gothic"/>
            </a:endParaRPr>
          </a:p>
          <a:p>
            <a:pPr marL="685800" marR="0" lvl="2" indent="0" algn="l" rtl="0">
              <a:spcBef>
                <a:spcPts val="0"/>
              </a:spcBef>
              <a:spcAft>
                <a:spcPts val="600"/>
              </a:spcAft>
              <a:buClr>
                <a:schemeClr val="accent1"/>
              </a:buClr>
              <a:buSzPct val="90000"/>
              <a:buNone/>
            </a:pPr>
            <a:r>
              <a:rPr kumimoji="0" lang="en-GB" sz="1300" b="1" i="0" u="none" strike="noStrike" kern="1200" cap="none" spc="0" normalizeH="0" baseline="0" noProof="0" dirty="0">
                <a:ln>
                  <a:noFill/>
                </a:ln>
                <a:solidFill>
                  <a:prstClr val="black"/>
                </a:solidFill>
                <a:effectLst/>
                <a:uLnTx/>
                <a:uFillTx/>
                <a:latin typeface="Trebuchet MS" panose="020B0603020202020204"/>
                <a:ea typeface="+mn-ea"/>
                <a:cs typeface="+mn-cs"/>
                <a:sym typeface="Century Gothic"/>
              </a:rPr>
              <a:t>Year 6 Leavers 2022 – </a:t>
            </a:r>
            <a:endParaRPr lang="en-GB" sz="1300" dirty="0">
              <a:solidFill>
                <a:schemeClr val="tx1"/>
              </a:solidFill>
              <a:ea typeface="Century Gothic"/>
              <a:cs typeface="Century Gothic"/>
              <a:sym typeface="Century Gothic"/>
            </a:endParaRPr>
          </a:p>
          <a:p>
            <a:pPr marL="685800" lvl="2" indent="0">
              <a:spcBef>
                <a:spcPts val="400"/>
              </a:spcBef>
              <a:buSzPts val="1520"/>
              <a:buNone/>
            </a:pPr>
            <a:r>
              <a:rPr lang="en-GB" sz="1300" dirty="0">
                <a:solidFill>
                  <a:schemeClr val="tx1"/>
                </a:solidFill>
              </a:rPr>
              <a:t>FOMP provided a donation of £500 towards the Leavers celebrations.</a:t>
            </a:r>
            <a:endParaRPr dirty="0"/>
          </a:p>
          <a:p>
            <a:pPr marL="914400" marR="0" lvl="2" indent="-132080" algn="l" rtl="0">
              <a:spcBef>
                <a:spcPts val="400"/>
              </a:spcBef>
              <a:spcAft>
                <a:spcPts val="0"/>
              </a:spcAft>
              <a:buClr>
                <a:schemeClr val="accent1"/>
              </a:buClr>
              <a:buSzPts val="1520"/>
              <a:buFont typeface="Noto Sans Symbols"/>
              <a:buNone/>
            </a:pPr>
            <a:endParaRPr sz="2000" b="0" i="0" u="none" strike="noStrike" cap="none" dirty="0">
              <a:solidFill>
                <a:schemeClr val="dk2"/>
              </a:solidFill>
              <a:latin typeface="Century Gothic"/>
              <a:ea typeface="Century Gothic"/>
              <a:cs typeface="Century Gothic"/>
              <a:sym typeface="Century Gothic"/>
            </a:endParaRPr>
          </a:p>
        </p:txBody>
      </p:sp>
      <p:pic>
        <p:nvPicPr>
          <p:cNvPr id="4" name="Google Shape;257;p13">
            <a:extLst>
              <a:ext uri="{FF2B5EF4-FFF2-40B4-BE49-F238E27FC236}">
                <a16:creationId xmlns:a16="http://schemas.microsoft.com/office/drawing/2014/main" id="{E30F8668-F32F-4913-BE46-252D53BCD0D1}"/>
              </a:ext>
            </a:extLst>
          </p:cNvPr>
          <p:cNvPicPr preferRelativeResize="0"/>
          <p:nvPr/>
        </p:nvPicPr>
        <p:blipFill rotWithShape="1">
          <a:blip r:embed="rId3">
            <a:alphaModFix/>
          </a:blip>
          <a:srcRect/>
          <a:stretch/>
        </p:blipFill>
        <p:spPr>
          <a:xfrm>
            <a:off x="7373156" y="90263"/>
            <a:ext cx="1556984" cy="976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txBox="1">
            <a:spLocks noGrp="1"/>
          </p:cNvSpPr>
          <p:nvPr>
            <p:ph type="title"/>
          </p:nvPr>
        </p:nvSpPr>
        <p:spPr>
          <a:xfrm>
            <a:off x="1963023" y="-302004"/>
            <a:ext cx="3707934"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4000"/>
              <a:buFont typeface="Century Gothic"/>
              <a:buNone/>
            </a:pPr>
            <a:r>
              <a:rPr lang="en-GB" b="1" i="0" u="none" strike="noStrike" cap="none" dirty="0">
                <a:solidFill>
                  <a:schemeClr val="accent1"/>
                </a:solidFill>
                <a:latin typeface="+mn-lt"/>
                <a:ea typeface="Century Gothic"/>
                <a:cs typeface="Century Gothic"/>
                <a:sym typeface="Century Gothic"/>
              </a:rPr>
              <a:t>What’s Next?</a:t>
            </a:r>
            <a:endParaRPr b="1" i="0" u="none" strike="noStrike" cap="none" dirty="0">
              <a:solidFill>
                <a:schemeClr val="accent1"/>
              </a:solidFill>
              <a:latin typeface="+mn-lt"/>
              <a:ea typeface="Century Gothic"/>
              <a:cs typeface="Century Gothic"/>
              <a:sym typeface="Century Gothic"/>
            </a:endParaRPr>
          </a:p>
        </p:txBody>
      </p:sp>
      <p:sp>
        <p:nvSpPr>
          <p:cNvPr id="336" name="Google Shape;336;p23"/>
          <p:cNvSpPr txBox="1">
            <a:spLocks noGrp="1"/>
          </p:cNvSpPr>
          <p:nvPr>
            <p:ph idx="1"/>
          </p:nvPr>
        </p:nvSpPr>
        <p:spPr>
          <a:xfrm>
            <a:off x="236769" y="840996"/>
            <a:ext cx="6944208" cy="5610138"/>
          </a:xfrm>
          <a:prstGeom prst="rect">
            <a:avLst/>
          </a:prstGeom>
          <a:noFill/>
          <a:ln>
            <a:noFill/>
          </a:ln>
        </p:spPr>
        <p:txBody>
          <a:bodyPr spcFirstLastPara="1" wrap="square" lIns="91425" tIns="45700" rIns="91425" bIns="45700" anchor="t" anchorCtr="0">
            <a:noAutofit/>
          </a:bodyPr>
          <a:lstStyle/>
          <a:p>
            <a:pPr marL="63500" marR="0" lvl="0" indent="0" algn="l" rtl="0">
              <a:spcBef>
                <a:spcPts val="0"/>
              </a:spcBef>
              <a:spcAft>
                <a:spcPts val="0"/>
              </a:spcAft>
              <a:buClr>
                <a:schemeClr val="accent1"/>
              </a:buClr>
              <a:buNone/>
            </a:pPr>
            <a:r>
              <a:rPr lang="en-GB" sz="2800" b="1" i="0" u="none" strike="noStrike" cap="none" dirty="0">
                <a:solidFill>
                  <a:schemeClr val="tx1"/>
                </a:solidFill>
                <a:sym typeface="Century Gothic"/>
              </a:rPr>
              <a:t>Upcoming Events – </a:t>
            </a:r>
            <a:endParaRPr lang="en-GB" sz="2800" b="1" dirty="0">
              <a:solidFill>
                <a:schemeClr val="tx1"/>
              </a:solidFill>
            </a:endParaRPr>
          </a:p>
          <a:p>
            <a:pPr marL="641350" marR="0" lvl="1" algn="l" rtl="0">
              <a:spcBef>
                <a:spcPts val="440"/>
              </a:spcBef>
              <a:spcAft>
                <a:spcPts val="0"/>
              </a:spcAft>
              <a:buClr>
                <a:schemeClr val="accent1"/>
              </a:buClr>
              <a:buFont typeface="Wingdings" panose="05000000000000000000" pitchFamily="2" charset="2"/>
              <a:buChar char="q"/>
            </a:pPr>
            <a:r>
              <a:rPr lang="en-GB" sz="1600" dirty="0">
                <a:solidFill>
                  <a:schemeClr val="tx1"/>
                </a:solidFill>
              </a:rPr>
              <a:t>Halloween Event</a:t>
            </a:r>
          </a:p>
          <a:p>
            <a:pPr marL="641350" marR="0" lvl="1" algn="l" rtl="0">
              <a:spcBef>
                <a:spcPts val="440"/>
              </a:spcBef>
              <a:spcAft>
                <a:spcPts val="0"/>
              </a:spcAft>
              <a:buClr>
                <a:schemeClr val="accent1"/>
              </a:buClr>
              <a:buFont typeface="Wingdings" panose="05000000000000000000" pitchFamily="2" charset="2"/>
              <a:buChar char="q"/>
            </a:pPr>
            <a:r>
              <a:rPr lang="en-GB" sz="1600" dirty="0">
                <a:solidFill>
                  <a:schemeClr val="tx1"/>
                </a:solidFill>
              </a:rPr>
              <a:t>Xmas Cards</a:t>
            </a:r>
          </a:p>
          <a:p>
            <a:pPr marL="641350" marR="0" lvl="1" algn="l" rtl="0">
              <a:spcBef>
                <a:spcPts val="440"/>
              </a:spcBef>
              <a:spcAft>
                <a:spcPts val="0"/>
              </a:spcAft>
              <a:buClr>
                <a:schemeClr val="accent1"/>
              </a:buClr>
              <a:buFont typeface="Wingdings" panose="05000000000000000000" pitchFamily="2" charset="2"/>
              <a:buChar char="q"/>
            </a:pPr>
            <a:r>
              <a:rPr lang="en-GB" dirty="0">
                <a:solidFill>
                  <a:schemeClr val="tx1"/>
                </a:solidFill>
              </a:rPr>
              <a:t>Xmas Event</a:t>
            </a:r>
            <a:endParaRPr lang="en-GB" sz="1600" dirty="0">
              <a:solidFill>
                <a:schemeClr val="tx1"/>
              </a:solidFill>
            </a:endParaRPr>
          </a:p>
          <a:p>
            <a:pPr marL="641350" marR="0" lvl="1" algn="l" rtl="0">
              <a:spcBef>
                <a:spcPts val="440"/>
              </a:spcBef>
              <a:spcAft>
                <a:spcPts val="0"/>
              </a:spcAft>
              <a:buClr>
                <a:schemeClr val="accent1"/>
              </a:buClr>
              <a:buFont typeface="Wingdings" panose="05000000000000000000" pitchFamily="2" charset="2"/>
              <a:buChar char="q"/>
            </a:pPr>
            <a:r>
              <a:rPr lang="en-GB" dirty="0">
                <a:solidFill>
                  <a:schemeClr val="tx1"/>
                </a:solidFill>
              </a:rPr>
              <a:t>Santa Visit for Reception &amp; C&amp;LC</a:t>
            </a:r>
            <a:endParaRPr lang="en-GB" sz="1600" dirty="0">
              <a:solidFill>
                <a:schemeClr val="tx1"/>
              </a:solidFill>
            </a:endParaRPr>
          </a:p>
          <a:p>
            <a:pPr marL="641350" marR="0" lvl="1" algn="l" rtl="0">
              <a:spcBef>
                <a:spcPts val="440"/>
              </a:spcBef>
              <a:spcAft>
                <a:spcPts val="0"/>
              </a:spcAft>
              <a:buClr>
                <a:schemeClr val="accent1"/>
              </a:buClr>
              <a:buFont typeface="Wingdings" panose="05000000000000000000" pitchFamily="2" charset="2"/>
              <a:buChar char="q"/>
            </a:pPr>
            <a:r>
              <a:rPr lang="en-GB" sz="1600" dirty="0">
                <a:solidFill>
                  <a:schemeClr val="tx1"/>
                </a:solidFill>
              </a:rPr>
              <a:t>Disco</a:t>
            </a:r>
          </a:p>
          <a:p>
            <a:pPr marL="641350" marR="0" lvl="1" algn="l" rtl="0">
              <a:spcBef>
                <a:spcPts val="440"/>
              </a:spcBef>
              <a:spcAft>
                <a:spcPts val="0"/>
              </a:spcAft>
              <a:buClr>
                <a:schemeClr val="accent1"/>
              </a:buClr>
              <a:buFont typeface="Wingdings" panose="05000000000000000000" pitchFamily="2" charset="2"/>
              <a:buChar char="q"/>
            </a:pPr>
            <a:r>
              <a:rPr lang="en-GB" dirty="0">
                <a:solidFill>
                  <a:schemeClr val="tx1"/>
                </a:solidFill>
              </a:rPr>
              <a:t>Second Hand Book Sale</a:t>
            </a:r>
          </a:p>
          <a:p>
            <a:pPr marL="641350" marR="0" lvl="1" algn="l" rtl="0">
              <a:spcBef>
                <a:spcPts val="440"/>
              </a:spcBef>
              <a:spcAft>
                <a:spcPts val="0"/>
              </a:spcAft>
              <a:buClr>
                <a:schemeClr val="accent1"/>
              </a:buClr>
              <a:buFont typeface="Wingdings" panose="05000000000000000000" pitchFamily="2" charset="2"/>
              <a:buChar char="q"/>
            </a:pPr>
            <a:r>
              <a:rPr lang="en-GB" sz="1600" dirty="0">
                <a:solidFill>
                  <a:schemeClr val="tx1"/>
                </a:solidFill>
              </a:rPr>
              <a:t>Easter Event</a:t>
            </a:r>
          </a:p>
          <a:p>
            <a:pPr marL="641350" marR="0" lvl="1" algn="l" rtl="0">
              <a:spcBef>
                <a:spcPts val="440"/>
              </a:spcBef>
              <a:spcAft>
                <a:spcPts val="0"/>
              </a:spcAft>
              <a:buClr>
                <a:schemeClr val="accent1"/>
              </a:buClr>
              <a:buFont typeface="Wingdings" panose="05000000000000000000" pitchFamily="2" charset="2"/>
              <a:buChar char="q"/>
            </a:pPr>
            <a:r>
              <a:rPr lang="en-GB" sz="1600" dirty="0">
                <a:solidFill>
                  <a:schemeClr val="tx1"/>
                </a:solidFill>
              </a:rPr>
              <a:t>Break The Rules Day</a:t>
            </a:r>
          </a:p>
          <a:p>
            <a:pPr marL="641350" marR="0" lvl="1" algn="l" rtl="0">
              <a:spcBef>
                <a:spcPts val="440"/>
              </a:spcBef>
              <a:spcAft>
                <a:spcPts val="0"/>
              </a:spcAft>
              <a:buClr>
                <a:schemeClr val="accent1"/>
              </a:buClr>
              <a:buFont typeface="Wingdings" panose="05000000000000000000" pitchFamily="2" charset="2"/>
              <a:buChar char="q"/>
            </a:pPr>
            <a:r>
              <a:rPr lang="en-GB" dirty="0">
                <a:solidFill>
                  <a:schemeClr val="tx1"/>
                </a:solidFill>
              </a:rPr>
              <a:t>Summer Event</a:t>
            </a:r>
          </a:p>
          <a:p>
            <a:pPr marL="641350" marR="0" lvl="1" algn="l" rtl="0">
              <a:spcBef>
                <a:spcPts val="440"/>
              </a:spcBef>
              <a:spcAft>
                <a:spcPts val="0"/>
              </a:spcAft>
              <a:buClr>
                <a:schemeClr val="accent1"/>
              </a:buClr>
              <a:buFont typeface="Wingdings" panose="05000000000000000000" pitchFamily="2" charset="2"/>
              <a:buChar char="q"/>
            </a:pPr>
            <a:r>
              <a:rPr lang="en-GB" sz="1600" dirty="0">
                <a:solidFill>
                  <a:schemeClr val="tx1"/>
                </a:solidFill>
              </a:rPr>
              <a:t>Frozen Fridays!</a:t>
            </a:r>
            <a:endParaRPr sz="1600" dirty="0">
              <a:solidFill>
                <a:schemeClr val="tx1"/>
              </a:solidFill>
            </a:endParaRPr>
          </a:p>
          <a:p>
            <a:pPr marL="63500" marR="0" lvl="0" indent="0" algn="l" rtl="0">
              <a:spcBef>
                <a:spcPts val="480"/>
              </a:spcBef>
              <a:spcAft>
                <a:spcPts val="0"/>
              </a:spcAft>
              <a:buClr>
                <a:schemeClr val="accent1"/>
              </a:buClr>
              <a:buNone/>
            </a:pPr>
            <a:r>
              <a:rPr lang="en-GB" sz="2800" b="1" i="0" u="none" strike="noStrike" cap="none" dirty="0">
                <a:solidFill>
                  <a:schemeClr val="tx1"/>
                </a:solidFill>
                <a:sym typeface="Century Gothic"/>
              </a:rPr>
              <a:t>Future School Projects - </a:t>
            </a:r>
            <a:endParaRPr sz="2800" b="1" dirty="0">
              <a:solidFill>
                <a:schemeClr val="tx1"/>
              </a:solidFill>
            </a:endParaRPr>
          </a:p>
          <a:p>
            <a:pPr marL="641350" lvl="1">
              <a:buFont typeface="Wingdings" panose="05000000000000000000" pitchFamily="2" charset="2"/>
              <a:buChar char="q"/>
            </a:pPr>
            <a:r>
              <a:rPr lang="en-GB" dirty="0">
                <a:solidFill>
                  <a:schemeClr val="tx1"/>
                </a:solidFill>
              </a:rPr>
              <a:t>We are currently purchasing the 50 Top Recommended Reads for each Year Group.</a:t>
            </a:r>
          </a:p>
          <a:p>
            <a:pPr marL="641350" lvl="1">
              <a:buFont typeface="Wingdings" panose="05000000000000000000" pitchFamily="2" charset="2"/>
              <a:buChar char="q"/>
            </a:pPr>
            <a:r>
              <a:rPr lang="en-GB" b="0" i="0" u="none" strike="noStrike" cap="none" dirty="0">
                <a:solidFill>
                  <a:schemeClr val="tx1"/>
                </a:solidFill>
                <a:ea typeface="Century Gothic"/>
                <a:cs typeface="Century Gothic"/>
                <a:sym typeface="Century Gothic"/>
              </a:rPr>
              <a:t>New Trim Trail &amp; Outdoor Play </a:t>
            </a:r>
            <a:r>
              <a:rPr lang="en-GB" dirty="0">
                <a:solidFill>
                  <a:schemeClr val="tx1"/>
                </a:solidFill>
                <a:ea typeface="Century Gothic"/>
                <a:cs typeface="Century Gothic"/>
                <a:sym typeface="Century Gothic"/>
              </a:rPr>
              <a:t>E</a:t>
            </a:r>
            <a:r>
              <a:rPr lang="en-GB" b="0" i="0" u="none" strike="noStrike" cap="none" dirty="0">
                <a:solidFill>
                  <a:schemeClr val="tx1"/>
                </a:solidFill>
                <a:ea typeface="Century Gothic"/>
                <a:cs typeface="Century Gothic"/>
                <a:sym typeface="Century Gothic"/>
              </a:rPr>
              <a:t>quipment for the Main Field.</a:t>
            </a:r>
          </a:p>
          <a:p>
            <a:pPr marL="641350" lvl="1">
              <a:buFont typeface="Wingdings" panose="05000000000000000000" pitchFamily="2" charset="2"/>
              <a:buChar char="q"/>
            </a:pPr>
            <a:r>
              <a:rPr lang="en-GB" dirty="0">
                <a:solidFill>
                  <a:schemeClr val="tx1"/>
                </a:solidFill>
                <a:ea typeface="Century Gothic"/>
                <a:cs typeface="Century Gothic"/>
                <a:sym typeface="Century Gothic"/>
              </a:rPr>
              <a:t>Increasing the amount given each year towards Coach costs for school trips.</a:t>
            </a:r>
            <a:endParaRPr b="0" i="0" u="none" strike="noStrike" cap="none" dirty="0">
              <a:solidFill>
                <a:schemeClr val="tx1"/>
              </a:solidFill>
              <a:ea typeface="Century Gothic"/>
              <a:cs typeface="Century Gothic"/>
              <a:sym typeface="Century Gothic"/>
            </a:endParaRPr>
          </a:p>
        </p:txBody>
      </p:sp>
      <p:pic>
        <p:nvPicPr>
          <p:cNvPr id="4" name="Google Shape;257;p13">
            <a:extLst>
              <a:ext uri="{FF2B5EF4-FFF2-40B4-BE49-F238E27FC236}">
                <a16:creationId xmlns:a16="http://schemas.microsoft.com/office/drawing/2014/main" id="{FEAD575E-8D28-43E1-85B7-2753A0B180FC}"/>
              </a:ext>
            </a:extLst>
          </p:cNvPr>
          <p:cNvPicPr preferRelativeResize="0"/>
          <p:nvPr/>
        </p:nvPicPr>
        <p:blipFill rotWithShape="1">
          <a:blip r:embed="rId3">
            <a:alphaModFix/>
          </a:blip>
          <a:srcRect/>
          <a:stretch/>
        </p:blipFill>
        <p:spPr>
          <a:xfrm>
            <a:off x="7347196" y="131021"/>
            <a:ext cx="1725628" cy="10293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754FC-F4CD-18FE-EB12-8A417CEAED8A}"/>
              </a:ext>
            </a:extLst>
          </p:cNvPr>
          <p:cNvPicPr>
            <a:picLocks noChangeAspect="1"/>
          </p:cNvPicPr>
          <p:nvPr/>
        </p:nvPicPr>
        <p:blipFill rotWithShape="1">
          <a:blip r:embed="rId2"/>
          <a:srcRect l="2569" t="22804" r="38348" b="14893"/>
          <a:stretch/>
        </p:blipFill>
        <p:spPr>
          <a:xfrm>
            <a:off x="230191" y="721453"/>
            <a:ext cx="8683618" cy="5150841"/>
          </a:xfrm>
          <a:prstGeom prst="rect">
            <a:avLst/>
          </a:prstGeom>
        </p:spPr>
      </p:pic>
    </p:spTree>
    <p:extLst>
      <p:ext uri="{BB962C8B-B14F-4D97-AF65-F5344CB8AC3E}">
        <p14:creationId xmlns:p14="http://schemas.microsoft.com/office/powerpoint/2010/main" val="1434363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1D8BA6-83E8-7B7A-83F8-73DC5F83F576}"/>
              </a:ext>
            </a:extLst>
          </p:cNvPr>
          <p:cNvPicPr>
            <a:picLocks noChangeAspect="1"/>
          </p:cNvPicPr>
          <p:nvPr/>
        </p:nvPicPr>
        <p:blipFill rotWithShape="1">
          <a:blip r:embed="rId2"/>
          <a:srcRect l="2570" t="23782" r="60450" b="13915"/>
          <a:stretch/>
        </p:blipFill>
        <p:spPr>
          <a:xfrm>
            <a:off x="708629" y="268447"/>
            <a:ext cx="6799518" cy="6443771"/>
          </a:xfrm>
          <a:prstGeom prst="rect">
            <a:avLst/>
          </a:prstGeom>
        </p:spPr>
      </p:pic>
    </p:spTree>
    <p:extLst>
      <p:ext uri="{BB962C8B-B14F-4D97-AF65-F5344CB8AC3E}">
        <p14:creationId xmlns:p14="http://schemas.microsoft.com/office/powerpoint/2010/main" val="1504180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F323C-1FCA-FF34-B763-CA07ECB89A5B}"/>
              </a:ext>
            </a:extLst>
          </p:cNvPr>
          <p:cNvPicPr>
            <a:picLocks noChangeAspect="1"/>
          </p:cNvPicPr>
          <p:nvPr/>
        </p:nvPicPr>
        <p:blipFill rotWithShape="1">
          <a:blip r:embed="rId2"/>
          <a:srcRect l="2293" t="26065" r="52753" b="14404"/>
          <a:stretch/>
        </p:blipFill>
        <p:spPr>
          <a:xfrm>
            <a:off x="360725" y="367019"/>
            <a:ext cx="8196046" cy="6105217"/>
          </a:xfrm>
          <a:prstGeom prst="rect">
            <a:avLst/>
          </a:prstGeom>
        </p:spPr>
      </p:pic>
    </p:spTree>
    <p:extLst>
      <p:ext uri="{BB962C8B-B14F-4D97-AF65-F5344CB8AC3E}">
        <p14:creationId xmlns:p14="http://schemas.microsoft.com/office/powerpoint/2010/main" val="89435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6A5C53-3C6A-5502-0E1D-DD916A81E458}"/>
              </a:ext>
            </a:extLst>
          </p:cNvPr>
          <p:cNvPicPr>
            <a:picLocks noChangeAspect="1"/>
          </p:cNvPicPr>
          <p:nvPr/>
        </p:nvPicPr>
        <p:blipFill rotWithShape="1">
          <a:blip r:embed="rId2"/>
          <a:srcRect l="2568" t="24108" r="52477" b="11794"/>
          <a:stretch/>
        </p:blipFill>
        <p:spPr>
          <a:xfrm>
            <a:off x="453006" y="218114"/>
            <a:ext cx="7826928" cy="6277516"/>
          </a:xfrm>
          <a:prstGeom prst="rect">
            <a:avLst/>
          </a:prstGeom>
        </p:spPr>
      </p:pic>
    </p:spTree>
    <p:extLst>
      <p:ext uri="{BB962C8B-B14F-4D97-AF65-F5344CB8AC3E}">
        <p14:creationId xmlns:p14="http://schemas.microsoft.com/office/powerpoint/2010/main" val="227237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E29EB-F722-4544-B489-8737EB26DE91}"/>
              </a:ext>
            </a:extLst>
          </p:cNvPr>
          <p:cNvPicPr>
            <a:picLocks noChangeAspect="1"/>
          </p:cNvPicPr>
          <p:nvPr/>
        </p:nvPicPr>
        <p:blipFill rotWithShape="1">
          <a:blip r:embed="rId2"/>
          <a:srcRect l="2293" t="47758" r="45505" b="29572"/>
          <a:stretch/>
        </p:blipFill>
        <p:spPr>
          <a:xfrm>
            <a:off x="335235" y="2290194"/>
            <a:ext cx="8473530" cy="2069984"/>
          </a:xfrm>
          <a:prstGeom prst="rect">
            <a:avLst/>
          </a:prstGeom>
        </p:spPr>
      </p:pic>
    </p:spTree>
    <p:extLst>
      <p:ext uri="{BB962C8B-B14F-4D97-AF65-F5344CB8AC3E}">
        <p14:creationId xmlns:p14="http://schemas.microsoft.com/office/powerpoint/2010/main" val="404419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5"/>
          <p:cNvSpPr txBox="1">
            <a:spLocks noGrp="1"/>
          </p:cNvSpPr>
          <p:nvPr>
            <p:ph type="title"/>
          </p:nvPr>
        </p:nvSpPr>
        <p:spPr>
          <a:xfrm>
            <a:off x="201336" y="421472"/>
            <a:ext cx="6870583"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3600"/>
              <a:buFont typeface="Century Gothic"/>
              <a:buNone/>
            </a:pPr>
            <a:r>
              <a:rPr lang="en-GB" sz="3600" b="1" i="0" u="none" strike="noStrike" cap="none" dirty="0">
                <a:solidFill>
                  <a:schemeClr val="accent1"/>
                </a:solidFill>
                <a:latin typeface="+mn-lt"/>
                <a:ea typeface="Century Gothic"/>
                <a:cs typeface="Century Gothic"/>
                <a:sym typeface="Century Gothic"/>
              </a:rPr>
              <a:t>Committee Positions - 2022/23</a:t>
            </a: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endParaRPr sz="3600" b="0" i="0" u="none" strike="noStrike" cap="none" dirty="0">
              <a:solidFill>
                <a:schemeClr val="accent1"/>
              </a:solidFill>
              <a:latin typeface="Century Gothic"/>
              <a:ea typeface="Century Gothic"/>
              <a:cs typeface="Century Gothic"/>
              <a:sym typeface="Century Gothic"/>
            </a:endParaRPr>
          </a:p>
        </p:txBody>
      </p:sp>
      <p:sp>
        <p:nvSpPr>
          <p:cNvPr id="349" name="Google Shape;349;p25"/>
          <p:cNvSpPr txBox="1">
            <a:spLocks noGrp="1"/>
          </p:cNvSpPr>
          <p:nvPr>
            <p:ph idx="1"/>
          </p:nvPr>
        </p:nvSpPr>
        <p:spPr>
          <a:xfrm>
            <a:off x="531878" y="1674511"/>
            <a:ext cx="6777317" cy="3508977"/>
          </a:xfrm>
          <a:prstGeom prst="rect">
            <a:avLst/>
          </a:prstGeom>
          <a:noFill/>
          <a:ln>
            <a:noFill/>
          </a:ln>
        </p:spPr>
        <p:txBody>
          <a:bodyPr spcFirstLastPara="1" wrap="square" lIns="91425" tIns="45700" rIns="91425" bIns="45700" anchor="t" anchorCtr="0">
            <a:noAutofit/>
          </a:bodyPr>
          <a:lstStyle/>
          <a:p>
            <a:pPr marL="406400" marR="0" lvl="0" algn="l" rtl="0">
              <a:spcBef>
                <a:spcPts val="0"/>
              </a:spcBef>
              <a:spcAft>
                <a:spcPts val="0"/>
              </a:spcAft>
              <a:buClr>
                <a:schemeClr val="accent1"/>
              </a:buClr>
              <a:buFont typeface="Wingdings" panose="05000000000000000000" pitchFamily="2" charset="2"/>
              <a:buChar char="q"/>
            </a:pPr>
            <a:r>
              <a:rPr lang="en-GB" sz="2000" b="0" i="0" u="none" strike="noStrike" cap="none" dirty="0">
                <a:solidFill>
                  <a:schemeClr val="tx1"/>
                </a:solidFill>
                <a:ea typeface="Century Gothic"/>
                <a:cs typeface="Century Gothic"/>
                <a:sym typeface="Century Gothic"/>
              </a:rPr>
              <a:t>Chair</a:t>
            </a:r>
            <a:endParaRPr sz="2000" dirty="0">
              <a:solidFill>
                <a:schemeClr val="tx1"/>
              </a:solidFill>
            </a:endParaRPr>
          </a:p>
          <a:p>
            <a:pPr marL="406400" marR="0" lvl="0" algn="l" rtl="0">
              <a:spcBef>
                <a:spcPts val="480"/>
              </a:spcBef>
              <a:spcAft>
                <a:spcPts val="0"/>
              </a:spcAft>
              <a:buClr>
                <a:schemeClr val="accent1"/>
              </a:buClr>
              <a:buFont typeface="Wingdings" panose="05000000000000000000" pitchFamily="2" charset="2"/>
              <a:buChar char="q"/>
            </a:pPr>
            <a:r>
              <a:rPr lang="en-GB" sz="2000" b="0" i="0" u="none" strike="noStrike" cap="none" dirty="0">
                <a:solidFill>
                  <a:schemeClr val="tx1"/>
                </a:solidFill>
                <a:ea typeface="Century Gothic"/>
                <a:cs typeface="Century Gothic"/>
                <a:sym typeface="Century Gothic"/>
              </a:rPr>
              <a:t>Secretary</a:t>
            </a:r>
          </a:p>
          <a:p>
            <a:pPr marL="406400" marR="0" lvl="0" algn="l" rtl="0">
              <a:spcBef>
                <a:spcPts val="480"/>
              </a:spcBef>
              <a:spcAft>
                <a:spcPts val="0"/>
              </a:spcAft>
              <a:buClr>
                <a:schemeClr val="accent1"/>
              </a:buClr>
              <a:buFont typeface="Wingdings" panose="05000000000000000000" pitchFamily="2" charset="2"/>
              <a:buChar char="q"/>
            </a:pPr>
            <a:r>
              <a:rPr lang="en-GB" sz="2000" b="0" i="0" u="none" strike="noStrike" cap="none" dirty="0">
                <a:solidFill>
                  <a:schemeClr val="tx1"/>
                </a:solidFill>
                <a:ea typeface="Century Gothic"/>
                <a:cs typeface="Century Gothic"/>
                <a:sym typeface="Century Gothic"/>
              </a:rPr>
              <a:t>Treasurer</a:t>
            </a:r>
            <a:endParaRPr sz="2000" dirty="0">
              <a:solidFill>
                <a:schemeClr val="tx1"/>
              </a:solidFill>
            </a:endParaRPr>
          </a:p>
          <a:p>
            <a:pPr marL="406400" marR="0" lvl="0" algn="l" rtl="0">
              <a:spcBef>
                <a:spcPts val="480"/>
              </a:spcBef>
              <a:spcAft>
                <a:spcPts val="0"/>
              </a:spcAft>
              <a:buClr>
                <a:schemeClr val="accent1"/>
              </a:buClr>
              <a:buFont typeface="Wingdings" panose="05000000000000000000" pitchFamily="2" charset="2"/>
              <a:buChar char="q"/>
            </a:pPr>
            <a:r>
              <a:rPr lang="en-GB" sz="2000" dirty="0">
                <a:solidFill>
                  <a:schemeClr val="tx1"/>
                </a:solidFill>
              </a:rPr>
              <a:t>Ordinary Committee Member</a:t>
            </a:r>
          </a:p>
          <a:p>
            <a:pPr marL="342900" marR="0" lvl="0" indent="-279400" algn="l" rtl="0">
              <a:spcBef>
                <a:spcPts val="480"/>
              </a:spcBef>
              <a:spcAft>
                <a:spcPts val="0"/>
              </a:spcAft>
              <a:buClr>
                <a:schemeClr val="accent1"/>
              </a:buClr>
              <a:buSzPts val="1824"/>
              <a:buFont typeface="Noto Sans Symbols"/>
              <a:buChar char="○"/>
            </a:pPr>
            <a:endParaRPr lang="en-GB" sz="2200" dirty="0"/>
          </a:p>
          <a:p>
            <a:pPr marL="63500" indent="0">
              <a:spcBef>
                <a:spcPts val="480"/>
              </a:spcBef>
              <a:buSzPct val="50000"/>
              <a:buNone/>
            </a:pPr>
            <a:endParaRPr lang="en-GB" sz="2400" b="1" dirty="0">
              <a:solidFill>
                <a:schemeClr val="accent1"/>
              </a:solidFill>
              <a:ea typeface="Century Gothic"/>
              <a:cs typeface="Century Gothic"/>
              <a:sym typeface="Century Gothic"/>
            </a:endParaRPr>
          </a:p>
          <a:p>
            <a:pPr marL="406400">
              <a:spcBef>
                <a:spcPts val="480"/>
              </a:spcBef>
              <a:buSzPct val="50000"/>
              <a:buFont typeface="Wingdings" panose="05000000000000000000" pitchFamily="2" charset="2"/>
              <a:buChar char="q"/>
            </a:pPr>
            <a:r>
              <a:rPr lang="en-GB" sz="2400" b="1" dirty="0">
                <a:solidFill>
                  <a:schemeClr val="accent1"/>
                </a:solidFill>
                <a:ea typeface="Century Gothic"/>
                <a:cs typeface="Century Gothic"/>
                <a:sym typeface="Century Gothic"/>
              </a:rPr>
              <a:t>Year 6 Leavers 2023 Event</a:t>
            </a:r>
          </a:p>
          <a:p>
            <a:pPr marL="406400">
              <a:spcBef>
                <a:spcPts val="480"/>
              </a:spcBef>
              <a:buSzPct val="50000"/>
              <a:buFont typeface="Wingdings" panose="05000000000000000000" pitchFamily="2" charset="2"/>
              <a:buChar char="q"/>
            </a:pPr>
            <a:r>
              <a:rPr lang="en-GB" sz="2400" b="1" dirty="0">
                <a:solidFill>
                  <a:schemeClr val="accent1"/>
                </a:solidFill>
                <a:ea typeface="Century Gothic"/>
                <a:cs typeface="Century Gothic"/>
                <a:sym typeface="Century Gothic"/>
              </a:rPr>
              <a:t>AOB 													– DBS Checks Reminder for Volunteers</a:t>
            </a:r>
          </a:p>
          <a:p>
            <a:pPr marL="406400">
              <a:spcBef>
                <a:spcPts val="480"/>
              </a:spcBef>
              <a:buSzPct val="50000"/>
              <a:buFont typeface="Wingdings" panose="05000000000000000000" pitchFamily="2" charset="2"/>
              <a:buChar char="q"/>
            </a:pPr>
            <a:r>
              <a:rPr lang="en-GB" sz="2400" b="1" dirty="0">
                <a:solidFill>
                  <a:schemeClr val="accent1"/>
                </a:solidFill>
                <a:sym typeface="Century Gothic"/>
              </a:rPr>
              <a:t>Closing of the Meeting</a:t>
            </a:r>
            <a:endParaRPr sz="2400" dirty="0"/>
          </a:p>
        </p:txBody>
      </p:sp>
      <p:pic>
        <p:nvPicPr>
          <p:cNvPr id="4" name="Google Shape;257;p13">
            <a:extLst>
              <a:ext uri="{FF2B5EF4-FFF2-40B4-BE49-F238E27FC236}">
                <a16:creationId xmlns:a16="http://schemas.microsoft.com/office/drawing/2014/main" id="{9B099390-CC47-41C0-B187-0566A6755C1B}"/>
              </a:ext>
            </a:extLst>
          </p:cNvPr>
          <p:cNvPicPr preferRelativeResize="0"/>
          <p:nvPr/>
        </p:nvPicPr>
        <p:blipFill rotWithShape="1">
          <a:blip r:embed="rId3">
            <a:alphaModFix/>
          </a:blip>
          <a:srcRect/>
          <a:stretch/>
        </p:blipFill>
        <p:spPr>
          <a:xfrm>
            <a:off x="7309195" y="75420"/>
            <a:ext cx="1725628" cy="10293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6"/>
          <p:cNvSpPr txBox="1">
            <a:spLocks noGrp="1"/>
          </p:cNvSpPr>
          <p:nvPr>
            <p:ph type="title"/>
          </p:nvPr>
        </p:nvSpPr>
        <p:spPr>
          <a:xfrm>
            <a:off x="2431891" y="703676"/>
            <a:ext cx="7024744"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3600"/>
              <a:buFont typeface="Century Gothic"/>
              <a:buNone/>
            </a:pPr>
            <a:r>
              <a:rPr lang="en-GB" sz="3600" b="1" i="0" u="none" strike="noStrike" cap="none" dirty="0">
                <a:solidFill>
                  <a:schemeClr val="accent1"/>
                </a:solidFill>
                <a:latin typeface="+mn-lt"/>
                <a:ea typeface="Century Gothic"/>
                <a:cs typeface="Century Gothic"/>
                <a:sym typeface="Century Gothic"/>
              </a:rPr>
              <a:t>Thank You!!</a:t>
            </a: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endParaRPr sz="3600" b="0" i="0" u="none" strike="noStrike" cap="none" dirty="0">
              <a:solidFill>
                <a:schemeClr val="accent1"/>
              </a:solidFill>
              <a:latin typeface="Century Gothic"/>
              <a:ea typeface="Century Gothic"/>
              <a:cs typeface="Century Gothic"/>
              <a:sym typeface="Century Gothic"/>
            </a:endParaRPr>
          </a:p>
        </p:txBody>
      </p:sp>
      <p:sp>
        <p:nvSpPr>
          <p:cNvPr id="355" name="Google Shape;355;p26"/>
          <p:cNvSpPr txBox="1">
            <a:spLocks noGrp="1"/>
          </p:cNvSpPr>
          <p:nvPr>
            <p:ph idx="1"/>
          </p:nvPr>
        </p:nvSpPr>
        <p:spPr>
          <a:xfrm>
            <a:off x="554350" y="1427944"/>
            <a:ext cx="6777317" cy="3508977"/>
          </a:xfrm>
          <a:prstGeom prst="rect">
            <a:avLst/>
          </a:prstGeom>
          <a:noFill/>
          <a:ln>
            <a:noFill/>
          </a:ln>
        </p:spPr>
        <p:txBody>
          <a:bodyPr spcFirstLastPara="1" wrap="square" lIns="91425" tIns="45700" rIns="91425" bIns="45700" anchor="t" anchorCtr="0">
            <a:noAutofit/>
          </a:bodyPr>
          <a:lstStyle/>
          <a:p>
            <a:pPr marL="68580" marR="0" lvl="0" indent="-5080" algn="ctr" rtl="0">
              <a:spcBef>
                <a:spcPts val="0"/>
              </a:spcBef>
              <a:spcAft>
                <a:spcPts val="0"/>
              </a:spcAft>
              <a:buClr>
                <a:schemeClr val="accent1"/>
              </a:buClr>
              <a:buSzPts val="1824"/>
              <a:buFont typeface="Noto Sans Symbols"/>
              <a:buNone/>
            </a:pPr>
            <a:r>
              <a:rPr lang="en-GB" sz="2000" b="0" i="0" u="none" strike="noStrike" cap="none" dirty="0">
                <a:solidFill>
                  <a:schemeClr val="tx1"/>
                </a:solidFill>
                <a:ea typeface="Century Gothic"/>
                <a:cs typeface="Century Gothic"/>
                <a:sym typeface="Century Gothic"/>
              </a:rPr>
              <a:t>We woul</a:t>
            </a:r>
            <a:r>
              <a:rPr lang="en-GB" sz="2000" dirty="0">
                <a:solidFill>
                  <a:schemeClr val="tx1"/>
                </a:solidFill>
              </a:rPr>
              <a:t>d like to take this opportunity to say a big thank you to everyone who has helped FOMP over the past year. </a:t>
            </a:r>
          </a:p>
          <a:p>
            <a:pPr marL="68580" marR="0" lvl="0" indent="-5080" algn="ctr" rtl="0">
              <a:spcBef>
                <a:spcPts val="0"/>
              </a:spcBef>
              <a:spcAft>
                <a:spcPts val="0"/>
              </a:spcAft>
              <a:buClr>
                <a:schemeClr val="accent1"/>
              </a:buClr>
              <a:buSzPts val="1824"/>
              <a:buFont typeface="Noto Sans Symbols"/>
              <a:buNone/>
            </a:pPr>
            <a:endParaRPr lang="en-GB" sz="2000" dirty="0">
              <a:solidFill>
                <a:schemeClr val="tx1"/>
              </a:solidFill>
            </a:endParaRPr>
          </a:p>
          <a:p>
            <a:pPr marL="68580" marR="0" lvl="0" indent="-5080" algn="ctr" rtl="0">
              <a:spcBef>
                <a:spcPts val="0"/>
              </a:spcBef>
              <a:spcAft>
                <a:spcPts val="0"/>
              </a:spcAft>
              <a:buClr>
                <a:schemeClr val="accent1"/>
              </a:buClr>
              <a:buSzPts val="1824"/>
              <a:buFont typeface="Noto Sans Symbols"/>
              <a:buNone/>
            </a:pPr>
            <a:r>
              <a:rPr lang="en-GB" sz="2000" dirty="0">
                <a:solidFill>
                  <a:schemeClr val="tx1"/>
                </a:solidFill>
              </a:rPr>
              <a:t>We really </a:t>
            </a:r>
            <a:r>
              <a:rPr lang="en-GB" sz="2000" b="0" i="0" u="none" strike="noStrike" cap="none" dirty="0">
                <a:solidFill>
                  <a:schemeClr val="tx1"/>
                </a:solidFill>
                <a:ea typeface="Century Gothic"/>
                <a:cs typeface="Century Gothic"/>
                <a:sym typeface="Century Gothic"/>
              </a:rPr>
              <a:t>appreciate your continued support, and look forward to another successful year ahead!</a:t>
            </a:r>
          </a:p>
          <a:p>
            <a:pPr marL="68580" marR="0" lvl="0" indent="-5080" algn="ctr" rtl="0">
              <a:spcBef>
                <a:spcPts val="0"/>
              </a:spcBef>
              <a:spcAft>
                <a:spcPts val="0"/>
              </a:spcAft>
              <a:buClr>
                <a:schemeClr val="accent1"/>
              </a:buClr>
              <a:buSzPts val="1824"/>
              <a:buFont typeface="Noto Sans Symbols"/>
              <a:buNone/>
            </a:pPr>
            <a:endParaRPr lang="en-GB" sz="2000" dirty="0">
              <a:solidFill>
                <a:schemeClr val="tx1"/>
              </a:solidFill>
            </a:endParaRPr>
          </a:p>
          <a:p>
            <a:pPr marL="68580" marR="0" lvl="0" indent="-5080" algn="ctr" rtl="0">
              <a:spcBef>
                <a:spcPts val="0"/>
              </a:spcBef>
              <a:spcAft>
                <a:spcPts val="0"/>
              </a:spcAft>
              <a:buClr>
                <a:schemeClr val="accent1"/>
              </a:buClr>
              <a:buSzPts val="1824"/>
              <a:buFont typeface="Noto Sans Symbols"/>
              <a:buNone/>
            </a:pPr>
            <a:r>
              <a:rPr lang="en-GB" sz="2000" dirty="0">
                <a:solidFill>
                  <a:schemeClr val="tx1"/>
                </a:solidFill>
              </a:rPr>
              <a:t>If you would like to get involved further then please let any of the committee know or contact us at friendsofmonkfieldpark@gmail.com</a:t>
            </a:r>
            <a:endParaRPr sz="2000" dirty="0">
              <a:solidFill>
                <a:schemeClr val="tx1"/>
              </a:solidFill>
            </a:endParaRPr>
          </a:p>
          <a:p>
            <a:pPr marL="342900" marR="0" lvl="0" indent="-163576" algn="l" rtl="0">
              <a:spcBef>
                <a:spcPts val="480"/>
              </a:spcBef>
              <a:spcAft>
                <a:spcPts val="0"/>
              </a:spcAft>
              <a:buClr>
                <a:schemeClr val="accent1"/>
              </a:buClr>
              <a:buSzPts val="1824"/>
              <a:buFont typeface="Noto Sans Symbols"/>
              <a:buNone/>
            </a:pPr>
            <a:endParaRPr sz="2400" b="0" i="0" u="none" strike="noStrike" cap="none" dirty="0">
              <a:solidFill>
                <a:schemeClr val="dk2"/>
              </a:solidFill>
              <a:latin typeface="Century Gothic"/>
              <a:ea typeface="Century Gothic"/>
              <a:cs typeface="Century Gothic"/>
              <a:sym typeface="Century Gothic"/>
            </a:endParaRPr>
          </a:p>
          <a:p>
            <a:pPr marL="342900" marR="0" lvl="0" indent="-163576" algn="l" rtl="0">
              <a:spcBef>
                <a:spcPts val="480"/>
              </a:spcBef>
              <a:spcAft>
                <a:spcPts val="0"/>
              </a:spcAft>
              <a:buClr>
                <a:schemeClr val="accent1"/>
              </a:buClr>
              <a:buSzPts val="1824"/>
              <a:buFont typeface="Noto Sans Symbols"/>
              <a:buNone/>
            </a:pPr>
            <a:endParaRPr sz="2400" b="0" i="0" u="none" strike="noStrike" cap="none" dirty="0">
              <a:solidFill>
                <a:schemeClr val="dk2"/>
              </a:solidFill>
              <a:latin typeface="Century Gothic"/>
              <a:ea typeface="Century Gothic"/>
              <a:cs typeface="Century Gothic"/>
              <a:sym typeface="Century Gothic"/>
            </a:endParaRPr>
          </a:p>
        </p:txBody>
      </p:sp>
      <p:pic>
        <p:nvPicPr>
          <p:cNvPr id="356" name="Google Shape;356;p26"/>
          <p:cNvPicPr preferRelativeResize="0"/>
          <p:nvPr/>
        </p:nvPicPr>
        <p:blipFill rotWithShape="1">
          <a:blip r:embed="rId3">
            <a:alphaModFix/>
          </a:blip>
          <a:srcRect/>
          <a:stretch/>
        </p:blipFill>
        <p:spPr>
          <a:xfrm>
            <a:off x="2869035" y="4797736"/>
            <a:ext cx="2347007" cy="12646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4"/>
          <p:cNvSpPr txBox="1">
            <a:spLocks noGrp="1"/>
          </p:cNvSpPr>
          <p:nvPr>
            <p:ph type="title"/>
          </p:nvPr>
        </p:nvSpPr>
        <p:spPr>
          <a:xfrm>
            <a:off x="2557623" y="458057"/>
            <a:ext cx="2186500" cy="1320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3600"/>
              <a:buFont typeface="Century Gothic"/>
              <a:buNone/>
            </a:pPr>
            <a:r>
              <a:rPr lang="en-GB" sz="3600" b="1" i="0" u="none" strike="noStrike" cap="none" dirty="0">
                <a:solidFill>
                  <a:schemeClr val="accent1"/>
                </a:solidFill>
                <a:latin typeface="+mn-lt"/>
                <a:ea typeface="Century Gothic"/>
                <a:cs typeface="Century Gothic"/>
                <a:sym typeface="Century Gothic"/>
              </a:rPr>
              <a:t>Agenda</a:t>
            </a: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endParaRPr sz="3600" b="0" i="0" u="none" strike="noStrike" cap="none" dirty="0">
              <a:solidFill>
                <a:schemeClr val="accent1"/>
              </a:solidFill>
              <a:latin typeface="Century Gothic"/>
              <a:ea typeface="Century Gothic"/>
              <a:cs typeface="Century Gothic"/>
              <a:sym typeface="Century Gothic"/>
            </a:endParaRPr>
          </a:p>
        </p:txBody>
      </p:sp>
      <p:sp>
        <p:nvSpPr>
          <p:cNvPr id="263" name="Google Shape;263;p14"/>
          <p:cNvSpPr txBox="1">
            <a:spLocks noGrp="1"/>
          </p:cNvSpPr>
          <p:nvPr>
            <p:ph idx="1"/>
          </p:nvPr>
        </p:nvSpPr>
        <p:spPr>
          <a:xfrm>
            <a:off x="478815" y="1355730"/>
            <a:ext cx="7345499" cy="3508977"/>
          </a:xfrm>
          <a:prstGeom prst="rect">
            <a:avLst/>
          </a:prstGeom>
          <a:noFill/>
          <a:ln>
            <a:noFill/>
          </a:ln>
        </p:spPr>
        <p:txBody>
          <a:bodyPr spcFirstLastPara="1" wrap="square" lIns="91425" tIns="45700" rIns="91425" bIns="45700" anchor="t" anchorCtr="0">
            <a:noAutofit/>
          </a:bodyPr>
          <a:lstStyle/>
          <a:p>
            <a:pPr lvl="0">
              <a:spcBef>
                <a:spcPts val="600"/>
              </a:spcBef>
              <a:spcAft>
                <a:spcPts val="600"/>
              </a:spcAft>
              <a:buSzPct val="70000"/>
              <a:buFont typeface="Wingdings" panose="05000000000000000000" pitchFamily="2" charset="2"/>
              <a:buChar char="q"/>
            </a:pPr>
            <a:r>
              <a:rPr lang="en-GB" sz="2800" b="1" spc="20" dirty="0">
                <a:ea typeface="Palatino Linotype" panose="02040502050505030304" pitchFamily="18" charset="0"/>
                <a:cs typeface="Times New Roman" panose="02020603050405020304" pitchFamily="18" charset="0"/>
              </a:rPr>
              <a:t>Introductions/Apologies </a:t>
            </a:r>
          </a:p>
          <a:p>
            <a:pPr lvl="0">
              <a:spcBef>
                <a:spcPts val="600"/>
              </a:spcBef>
              <a:spcAft>
                <a:spcPts val="600"/>
              </a:spcAft>
              <a:buSzPct val="70000"/>
              <a:buFont typeface="Wingdings" panose="05000000000000000000" pitchFamily="2" charset="2"/>
              <a:buChar char="q"/>
            </a:pPr>
            <a:r>
              <a:rPr lang="en-GB" sz="2800" b="1" spc="20" dirty="0">
                <a:ea typeface="Palatino Linotype" panose="02040502050505030304" pitchFamily="18" charset="0"/>
                <a:cs typeface="Times New Roman" panose="02020603050405020304" pitchFamily="18" charset="0"/>
              </a:rPr>
              <a:t>Agree Last AGM Minutes</a:t>
            </a:r>
            <a:endParaRPr lang="en-GB" spc="20" dirty="0">
              <a:ea typeface="Palatino Linotype" panose="02040502050505030304" pitchFamily="18" charset="0"/>
              <a:cs typeface="Times New Roman" panose="02020603050405020304" pitchFamily="18" charset="0"/>
            </a:endParaRPr>
          </a:p>
          <a:p>
            <a:pPr lvl="0">
              <a:spcBef>
                <a:spcPts val="600"/>
              </a:spcBef>
              <a:spcAft>
                <a:spcPts val="600"/>
              </a:spcAft>
              <a:buSzPct val="70000"/>
              <a:buFont typeface="Wingdings" panose="05000000000000000000" pitchFamily="2" charset="2"/>
              <a:buChar char="q"/>
            </a:pPr>
            <a:r>
              <a:rPr lang="en-GB" sz="2800" b="1" spc="20" dirty="0">
                <a:ea typeface="Palatino Linotype" panose="02040502050505030304" pitchFamily="18" charset="0"/>
                <a:cs typeface="Times New Roman" panose="02020603050405020304" pitchFamily="18" charset="0"/>
              </a:rPr>
              <a:t>AGM Report</a:t>
            </a:r>
            <a:endParaRPr lang="en-GB" spc="20" dirty="0">
              <a:ea typeface="Palatino Linotype" panose="02040502050505030304" pitchFamily="18" charset="0"/>
              <a:cs typeface="Times New Roman" panose="02020603050405020304" pitchFamily="18" charset="0"/>
            </a:endParaRPr>
          </a:p>
          <a:p>
            <a:pPr lvl="0">
              <a:spcBef>
                <a:spcPts val="600"/>
              </a:spcBef>
              <a:spcAft>
                <a:spcPts val="600"/>
              </a:spcAft>
              <a:buSzPct val="70000"/>
              <a:buFont typeface="Wingdings" panose="05000000000000000000" pitchFamily="2" charset="2"/>
              <a:buChar char="q"/>
            </a:pPr>
            <a:r>
              <a:rPr lang="en-GB" sz="2800" b="1" spc="20" dirty="0">
                <a:ea typeface="Palatino Linotype" panose="02040502050505030304" pitchFamily="18" charset="0"/>
                <a:cs typeface="Times New Roman" panose="02020603050405020304" pitchFamily="18" charset="0"/>
              </a:rPr>
              <a:t>Election of New Committee Members</a:t>
            </a:r>
          </a:p>
          <a:p>
            <a:pPr lvl="0">
              <a:spcBef>
                <a:spcPts val="600"/>
              </a:spcBef>
              <a:spcAft>
                <a:spcPts val="600"/>
              </a:spcAft>
              <a:buSzPct val="70000"/>
              <a:buFont typeface="Wingdings" panose="05000000000000000000" pitchFamily="2" charset="2"/>
              <a:buChar char="q"/>
            </a:pPr>
            <a:r>
              <a:rPr lang="en-GB" sz="2800" b="1" spc="20" dirty="0">
                <a:ea typeface="Palatino Linotype" panose="02040502050505030304" pitchFamily="18" charset="0"/>
                <a:cs typeface="Times New Roman" panose="02020603050405020304" pitchFamily="18" charset="0"/>
              </a:rPr>
              <a:t>Year 6 Leavers 2023 Event</a:t>
            </a:r>
            <a:endParaRPr lang="en-GB" spc="20" dirty="0">
              <a:ea typeface="Palatino Linotype" panose="02040502050505030304" pitchFamily="18" charset="0"/>
              <a:cs typeface="Times New Roman" panose="02020603050405020304" pitchFamily="18" charset="0"/>
            </a:endParaRPr>
          </a:p>
          <a:p>
            <a:pPr lvl="0">
              <a:spcBef>
                <a:spcPts val="600"/>
              </a:spcBef>
              <a:spcAft>
                <a:spcPts val="600"/>
              </a:spcAft>
              <a:buSzPct val="70000"/>
              <a:buFont typeface="Wingdings" panose="05000000000000000000" pitchFamily="2" charset="2"/>
              <a:buChar char="q"/>
            </a:pPr>
            <a:r>
              <a:rPr lang="en-GB" sz="2800" b="1" spc="20" dirty="0">
                <a:ea typeface="Palatino Linotype" panose="02040502050505030304" pitchFamily="18" charset="0"/>
                <a:cs typeface="Times New Roman" panose="02020603050405020304" pitchFamily="18" charset="0"/>
              </a:rPr>
              <a:t>AOB</a:t>
            </a:r>
            <a:endParaRPr lang="en-GB" spc="20" dirty="0">
              <a:ea typeface="Palatino Linotype" panose="02040502050505030304" pitchFamily="18" charset="0"/>
              <a:cs typeface="Times New Roman" panose="02020603050405020304" pitchFamily="18" charset="0"/>
            </a:endParaRPr>
          </a:p>
          <a:p>
            <a:pPr marL="342900" marR="0" lvl="0" indent="-163576" algn="l" rtl="0">
              <a:spcBef>
                <a:spcPts val="480"/>
              </a:spcBef>
              <a:spcAft>
                <a:spcPts val="0"/>
              </a:spcAft>
              <a:buClr>
                <a:schemeClr val="accent1"/>
              </a:buClr>
              <a:buSzPts val="1824"/>
              <a:buFont typeface="Noto Sans Symbols"/>
              <a:buNone/>
            </a:pPr>
            <a:endParaRPr sz="2800" b="1" i="0" u="none" strike="noStrike" cap="none" dirty="0">
              <a:solidFill>
                <a:schemeClr val="dk2"/>
              </a:solidFill>
              <a:latin typeface="Schoolbell"/>
              <a:ea typeface="Schoolbell"/>
              <a:cs typeface="Schoolbell"/>
              <a:sym typeface="Schoolbell"/>
            </a:endParaRPr>
          </a:p>
          <a:p>
            <a:pPr marL="342900" marR="0" lvl="0" indent="-163576" algn="l" rtl="0">
              <a:spcBef>
                <a:spcPts val="480"/>
              </a:spcBef>
              <a:spcAft>
                <a:spcPts val="0"/>
              </a:spcAft>
              <a:buClr>
                <a:schemeClr val="accent1"/>
              </a:buClr>
              <a:buSzPts val="1824"/>
              <a:buFont typeface="Noto Sans Symbols"/>
              <a:buNone/>
            </a:pPr>
            <a:endParaRPr sz="2400" b="0" i="0" u="none" strike="noStrike" cap="none" dirty="0">
              <a:solidFill>
                <a:schemeClr val="dk2"/>
              </a:solidFill>
              <a:latin typeface="Century Gothic"/>
              <a:ea typeface="Century Gothic"/>
              <a:cs typeface="Century Gothic"/>
              <a:sym typeface="Century Gothic"/>
            </a:endParaRPr>
          </a:p>
        </p:txBody>
      </p:sp>
      <p:sp>
        <p:nvSpPr>
          <p:cNvPr id="264" name="Google Shape;264;p14" descr="Image result for who are w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
        <p:nvSpPr>
          <p:cNvPr id="265" name="Google Shape;265;p14" descr="Image result for who are w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pic>
        <p:nvPicPr>
          <p:cNvPr id="7" name="Google Shape;257;p13">
            <a:extLst>
              <a:ext uri="{FF2B5EF4-FFF2-40B4-BE49-F238E27FC236}">
                <a16:creationId xmlns:a16="http://schemas.microsoft.com/office/drawing/2014/main" id="{D0600EC1-9D6D-4B7D-9171-401077150038}"/>
              </a:ext>
            </a:extLst>
          </p:cNvPr>
          <p:cNvPicPr preferRelativeResize="0"/>
          <p:nvPr/>
        </p:nvPicPr>
        <p:blipFill rotWithShape="1">
          <a:blip r:embed="rId3">
            <a:alphaModFix/>
          </a:blip>
          <a:srcRect/>
          <a:stretch/>
        </p:blipFill>
        <p:spPr>
          <a:xfrm>
            <a:off x="7347890" y="89076"/>
            <a:ext cx="1725628" cy="10293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F460-E08D-4D98-94DA-DA069B5388C3}"/>
              </a:ext>
            </a:extLst>
          </p:cNvPr>
          <p:cNvSpPr>
            <a:spLocks noGrp="1"/>
          </p:cNvSpPr>
          <p:nvPr>
            <p:ph type="title"/>
          </p:nvPr>
        </p:nvSpPr>
        <p:spPr>
          <a:xfrm>
            <a:off x="1040349" y="595531"/>
            <a:ext cx="6347713" cy="1320800"/>
          </a:xfrm>
        </p:spPr>
        <p:txBody>
          <a:bodyPr/>
          <a:lstStyle/>
          <a:p>
            <a:r>
              <a:rPr lang="en-GB" dirty="0"/>
              <a:t>Introductions/Apologies</a:t>
            </a:r>
          </a:p>
        </p:txBody>
      </p:sp>
      <p:sp>
        <p:nvSpPr>
          <p:cNvPr id="3" name="Text Placeholder 2">
            <a:extLst>
              <a:ext uri="{FF2B5EF4-FFF2-40B4-BE49-F238E27FC236}">
                <a16:creationId xmlns:a16="http://schemas.microsoft.com/office/drawing/2014/main" id="{EBD3FCDC-28BB-43B6-9FE4-19526671DF09}"/>
              </a:ext>
            </a:extLst>
          </p:cNvPr>
          <p:cNvSpPr>
            <a:spLocks noGrp="1"/>
          </p:cNvSpPr>
          <p:nvPr>
            <p:ph idx="1"/>
          </p:nvPr>
        </p:nvSpPr>
        <p:spPr>
          <a:xfrm>
            <a:off x="967666" y="1594589"/>
            <a:ext cx="5709972" cy="3668821"/>
          </a:xfrm>
        </p:spPr>
        <p:txBody>
          <a:bodyPr>
            <a:normAutofit/>
          </a:bodyPr>
          <a:lstStyle/>
          <a:p>
            <a:pPr marL="0" indent="0">
              <a:buNone/>
            </a:pPr>
            <a:endParaRPr lang="en-GB" dirty="0"/>
          </a:p>
          <a:p>
            <a:pPr marL="0" indent="0">
              <a:buNone/>
            </a:pPr>
            <a:endParaRPr lang="en-GB" dirty="0"/>
          </a:p>
          <a:p>
            <a:pPr marL="0" indent="0">
              <a:buNone/>
            </a:pPr>
            <a:r>
              <a:rPr lang="en-GB" sz="2800" dirty="0"/>
              <a:t>Current Committee Members are – </a:t>
            </a:r>
          </a:p>
          <a:p>
            <a:pPr marL="0" indent="0">
              <a:buNone/>
            </a:pPr>
            <a:endParaRPr lang="en-GB" sz="2800" dirty="0"/>
          </a:p>
          <a:p>
            <a:pPr>
              <a:buFont typeface="Wingdings" panose="05000000000000000000" pitchFamily="2" charset="2"/>
              <a:buChar char="q"/>
            </a:pPr>
            <a:r>
              <a:rPr lang="en-GB" sz="2800" dirty="0"/>
              <a:t>Chair – Helen Hickmott</a:t>
            </a:r>
          </a:p>
          <a:p>
            <a:pPr>
              <a:buFont typeface="Wingdings" panose="05000000000000000000" pitchFamily="2" charset="2"/>
              <a:buChar char="q"/>
            </a:pPr>
            <a:r>
              <a:rPr lang="en-GB" sz="2800" dirty="0"/>
              <a:t>Ordinary Committee Member – Elina Ivanova</a:t>
            </a:r>
          </a:p>
        </p:txBody>
      </p:sp>
      <p:pic>
        <p:nvPicPr>
          <p:cNvPr id="7" name="Google Shape;257;p13">
            <a:extLst>
              <a:ext uri="{FF2B5EF4-FFF2-40B4-BE49-F238E27FC236}">
                <a16:creationId xmlns:a16="http://schemas.microsoft.com/office/drawing/2014/main" id="{6D4E7CB5-301B-4E6D-9EE2-BB94E82DCAC2}"/>
              </a:ext>
            </a:extLst>
          </p:cNvPr>
          <p:cNvPicPr preferRelativeResize="0"/>
          <p:nvPr/>
        </p:nvPicPr>
        <p:blipFill rotWithShape="1">
          <a:blip r:embed="rId2">
            <a:alphaModFix/>
          </a:blip>
          <a:srcRect/>
          <a:stretch/>
        </p:blipFill>
        <p:spPr>
          <a:xfrm>
            <a:off x="7322725" y="80840"/>
            <a:ext cx="1725628" cy="1029381"/>
          </a:xfrm>
          <a:prstGeom prst="rect">
            <a:avLst/>
          </a:prstGeom>
          <a:noFill/>
          <a:ln>
            <a:noFill/>
          </a:ln>
        </p:spPr>
      </p:pic>
    </p:spTree>
    <p:extLst>
      <p:ext uri="{BB962C8B-B14F-4D97-AF65-F5344CB8AC3E}">
        <p14:creationId xmlns:p14="http://schemas.microsoft.com/office/powerpoint/2010/main" val="236089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AC0F5-F9CF-4F77-8960-BA842A11B138}"/>
              </a:ext>
            </a:extLst>
          </p:cNvPr>
          <p:cNvSpPr>
            <a:spLocks noGrp="1"/>
          </p:cNvSpPr>
          <p:nvPr>
            <p:ph type="title"/>
          </p:nvPr>
        </p:nvSpPr>
        <p:spPr>
          <a:xfrm>
            <a:off x="1554227" y="1886737"/>
            <a:ext cx="6347713" cy="1320800"/>
          </a:xfrm>
        </p:spPr>
        <p:txBody>
          <a:bodyPr/>
          <a:lstStyle/>
          <a:p>
            <a:r>
              <a:rPr lang="en-GB" dirty="0"/>
              <a:t>2021 AGM Minutes</a:t>
            </a:r>
          </a:p>
        </p:txBody>
      </p:sp>
      <p:sp>
        <p:nvSpPr>
          <p:cNvPr id="3" name="Text Placeholder 2">
            <a:extLst>
              <a:ext uri="{FF2B5EF4-FFF2-40B4-BE49-F238E27FC236}">
                <a16:creationId xmlns:a16="http://schemas.microsoft.com/office/drawing/2014/main" id="{29CAB147-922C-4916-8EB4-332032BC0C57}"/>
              </a:ext>
            </a:extLst>
          </p:cNvPr>
          <p:cNvSpPr>
            <a:spLocks noGrp="1"/>
          </p:cNvSpPr>
          <p:nvPr>
            <p:ph idx="1"/>
          </p:nvPr>
        </p:nvSpPr>
        <p:spPr>
          <a:xfrm>
            <a:off x="1138591" y="2855837"/>
            <a:ext cx="5534262" cy="969544"/>
          </a:xfrm>
        </p:spPr>
        <p:txBody>
          <a:bodyPr>
            <a:normAutofit/>
          </a:bodyPr>
          <a:lstStyle/>
          <a:p>
            <a:pPr>
              <a:buFont typeface="Wingdings" panose="05000000000000000000" pitchFamily="2" charset="2"/>
              <a:buChar char="q"/>
            </a:pPr>
            <a:r>
              <a:rPr lang="en-GB" sz="2800" spc="20" dirty="0">
                <a:ea typeface="Palatino Linotype" panose="02040502050505030304" pitchFamily="18" charset="0"/>
                <a:cs typeface="Times New Roman" panose="02020603050405020304" pitchFamily="18" charset="0"/>
              </a:rPr>
              <a:t>Agree Last AGM Minutes</a:t>
            </a:r>
            <a:endParaRPr lang="en-GB" sz="2800" dirty="0"/>
          </a:p>
        </p:txBody>
      </p:sp>
      <p:pic>
        <p:nvPicPr>
          <p:cNvPr id="4" name="Google Shape;257;p13">
            <a:extLst>
              <a:ext uri="{FF2B5EF4-FFF2-40B4-BE49-F238E27FC236}">
                <a16:creationId xmlns:a16="http://schemas.microsoft.com/office/drawing/2014/main" id="{29CB330F-CAE7-4145-8120-C2B6CEE4B560}"/>
              </a:ext>
            </a:extLst>
          </p:cNvPr>
          <p:cNvPicPr preferRelativeResize="0"/>
          <p:nvPr/>
        </p:nvPicPr>
        <p:blipFill rotWithShape="1">
          <a:blip r:embed="rId2">
            <a:alphaModFix/>
          </a:blip>
          <a:srcRect/>
          <a:stretch/>
        </p:blipFill>
        <p:spPr>
          <a:xfrm>
            <a:off x="7349519" y="89076"/>
            <a:ext cx="1725628" cy="1029381"/>
          </a:xfrm>
          <a:prstGeom prst="rect">
            <a:avLst/>
          </a:prstGeom>
          <a:noFill/>
          <a:ln>
            <a:noFill/>
          </a:ln>
        </p:spPr>
      </p:pic>
    </p:spTree>
    <p:extLst>
      <p:ext uri="{BB962C8B-B14F-4D97-AF65-F5344CB8AC3E}">
        <p14:creationId xmlns:p14="http://schemas.microsoft.com/office/powerpoint/2010/main" val="379926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4"/>
          <p:cNvSpPr txBox="1">
            <a:spLocks noGrp="1"/>
          </p:cNvSpPr>
          <p:nvPr>
            <p:ph type="title"/>
          </p:nvPr>
        </p:nvSpPr>
        <p:spPr>
          <a:xfrm>
            <a:off x="1906308" y="861756"/>
            <a:ext cx="3250872" cy="1320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3600"/>
              <a:buFont typeface="Century Gothic"/>
              <a:buNone/>
            </a:pP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sz="3600" b="1" i="0" u="none" strike="noStrike" cap="none" dirty="0">
                <a:solidFill>
                  <a:schemeClr val="accent1"/>
                </a:solidFill>
                <a:latin typeface="Century Gothic"/>
                <a:ea typeface="Century Gothic"/>
                <a:cs typeface="Century Gothic"/>
                <a:sym typeface="Century Gothic"/>
              </a:rPr>
              <a:t/>
            </a:r>
            <a:br>
              <a:rPr lang="en-GB" sz="3600" b="1" i="0" u="none" strike="noStrike" cap="none" dirty="0">
                <a:solidFill>
                  <a:schemeClr val="accent1"/>
                </a:solidFill>
                <a:latin typeface="Century Gothic"/>
                <a:ea typeface="Century Gothic"/>
                <a:cs typeface="Century Gothic"/>
                <a:sym typeface="Century Gothic"/>
              </a:rPr>
            </a:br>
            <a:r>
              <a:rPr lang="en-GB" b="1" i="0" u="none" strike="noStrike" cap="none" dirty="0">
                <a:solidFill>
                  <a:schemeClr val="accent1"/>
                </a:solidFill>
                <a:latin typeface="+mn-lt"/>
                <a:ea typeface="Century Gothic"/>
                <a:cs typeface="Century Gothic"/>
                <a:sym typeface="Century Gothic"/>
              </a:rPr>
              <a:t>AGM REPORT –</a:t>
            </a:r>
            <a:br>
              <a:rPr lang="en-GB" b="1" i="0" u="none" strike="noStrike" cap="none" dirty="0">
                <a:solidFill>
                  <a:schemeClr val="accent1"/>
                </a:solidFill>
                <a:latin typeface="+mn-lt"/>
                <a:ea typeface="Century Gothic"/>
                <a:cs typeface="Century Gothic"/>
                <a:sym typeface="Century Gothic"/>
              </a:rPr>
            </a:br>
            <a:r>
              <a:rPr lang="en-GB" b="1" i="0" u="none" strike="noStrike" cap="none" dirty="0">
                <a:solidFill>
                  <a:schemeClr val="accent1"/>
                </a:solidFill>
                <a:latin typeface="+mn-lt"/>
                <a:ea typeface="Century Gothic"/>
                <a:cs typeface="Century Gothic"/>
                <a:sym typeface="Century Gothic"/>
              </a:rPr>
              <a:t>Who We </a:t>
            </a:r>
            <a:r>
              <a:rPr lang="en-GB" b="1" dirty="0">
                <a:latin typeface="+mn-lt"/>
              </a:rPr>
              <a:t>A</a:t>
            </a:r>
            <a:r>
              <a:rPr lang="en-GB" b="1" i="0" u="none" strike="noStrike" cap="none" dirty="0">
                <a:solidFill>
                  <a:schemeClr val="accent1"/>
                </a:solidFill>
                <a:latin typeface="+mn-lt"/>
                <a:ea typeface="Century Gothic"/>
                <a:cs typeface="Century Gothic"/>
                <a:sym typeface="Century Gothic"/>
              </a:rPr>
              <a:t>re</a:t>
            </a: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endParaRPr sz="3600" b="0" i="0" u="none" strike="noStrike" cap="none" dirty="0">
              <a:solidFill>
                <a:schemeClr val="accent1"/>
              </a:solidFill>
              <a:latin typeface="Century Gothic"/>
              <a:ea typeface="Century Gothic"/>
              <a:cs typeface="Century Gothic"/>
              <a:sym typeface="Century Gothic"/>
            </a:endParaRPr>
          </a:p>
        </p:txBody>
      </p:sp>
      <p:sp>
        <p:nvSpPr>
          <p:cNvPr id="263" name="Google Shape;263;p14"/>
          <p:cNvSpPr txBox="1">
            <a:spLocks noGrp="1"/>
          </p:cNvSpPr>
          <p:nvPr>
            <p:ph idx="1"/>
          </p:nvPr>
        </p:nvSpPr>
        <p:spPr>
          <a:xfrm>
            <a:off x="384874" y="1680682"/>
            <a:ext cx="6777317" cy="4620491"/>
          </a:xfrm>
          <a:prstGeom prst="rect">
            <a:avLst/>
          </a:prstGeom>
          <a:noFill/>
          <a:ln>
            <a:noFill/>
          </a:ln>
        </p:spPr>
        <p:txBody>
          <a:bodyPr spcFirstLastPara="1" wrap="square" lIns="91425" tIns="45700" rIns="91425" bIns="45700" anchor="t" anchorCtr="0">
            <a:noAutofit/>
          </a:bodyPr>
          <a:lstStyle/>
          <a:p>
            <a:pPr marL="406400" marR="0" lvl="0" algn="l" rtl="0">
              <a:spcBef>
                <a:spcPts val="0"/>
              </a:spcBef>
              <a:spcAft>
                <a:spcPts val="600"/>
              </a:spcAft>
              <a:buClr>
                <a:schemeClr val="accent1"/>
              </a:buClr>
              <a:buSzPts val="1824"/>
              <a:buFont typeface="Wingdings" panose="05000000000000000000" pitchFamily="2" charset="2"/>
              <a:buChar char="q"/>
            </a:pPr>
            <a:r>
              <a:rPr lang="en-GB" i="0" u="none" strike="noStrike" cap="none" dirty="0">
                <a:solidFill>
                  <a:schemeClr val="tx1"/>
                </a:solidFill>
                <a:ea typeface="Century Gothic"/>
                <a:cs typeface="Century Gothic"/>
                <a:sym typeface="Century Gothic"/>
              </a:rPr>
              <a:t>FOMP is a Friends of the School Association and a registered charity.</a:t>
            </a:r>
          </a:p>
          <a:p>
            <a:pPr marL="406400" marR="0" lvl="0" algn="l" rtl="0">
              <a:spcBef>
                <a:spcPts val="0"/>
              </a:spcBef>
              <a:spcAft>
                <a:spcPts val="600"/>
              </a:spcAft>
              <a:buClr>
                <a:schemeClr val="accent1"/>
              </a:buClr>
              <a:buSzPts val="1824"/>
              <a:buFont typeface="Wingdings" panose="05000000000000000000" pitchFamily="2" charset="2"/>
              <a:buChar char="q"/>
            </a:pPr>
            <a:r>
              <a:rPr lang="en-GB" i="0" u="none" strike="noStrike" cap="none" dirty="0">
                <a:solidFill>
                  <a:schemeClr val="tx1"/>
                </a:solidFill>
                <a:ea typeface="Century Gothic"/>
                <a:cs typeface="Century Gothic"/>
                <a:sym typeface="Century Gothic"/>
              </a:rPr>
              <a:t>Founded in October 2000</a:t>
            </a:r>
          </a:p>
          <a:p>
            <a:pPr marL="406400">
              <a:spcBef>
                <a:spcPts val="0"/>
              </a:spcBef>
              <a:spcAft>
                <a:spcPts val="600"/>
              </a:spcAft>
              <a:buFont typeface="Wingdings" panose="05000000000000000000" pitchFamily="2" charset="2"/>
              <a:buChar char="q"/>
            </a:pPr>
            <a:r>
              <a:rPr lang="en-GB" dirty="0">
                <a:solidFill>
                  <a:schemeClr val="tx1"/>
                </a:solidFill>
              </a:rPr>
              <a:t>We follow the Parentkind Constitution and have a core committee who are also the trustees.</a:t>
            </a:r>
            <a:endParaRPr dirty="0">
              <a:solidFill>
                <a:schemeClr val="tx1"/>
              </a:solidFill>
            </a:endParaRPr>
          </a:p>
          <a:p>
            <a:pPr marL="406400" marR="0" lvl="0" algn="l" rtl="0">
              <a:spcBef>
                <a:spcPts val="480"/>
              </a:spcBef>
              <a:spcAft>
                <a:spcPts val="600"/>
              </a:spcAft>
              <a:buClr>
                <a:schemeClr val="accent1"/>
              </a:buClr>
              <a:buSzPts val="1824"/>
              <a:buFont typeface="Wingdings" panose="05000000000000000000" pitchFamily="2" charset="2"/>
              <a:buChar char="q"/>
            </a:pPr>
            <a:r>
              <a:rPr lang="en-GB" i="0" u="none" strike="noStrike" cap="none" dirty="0">
                <a:solidFill>
                  <a:schemeClr val="tx1"/>
                </a:solidFill>
                <a:ea typeface="Century Gothic"/>
                <a:cs typeface="Century Gothic"/>
                <a:sym typeface="Century Gothic"/>
              </a:rPr>
              <a:t>FOMP is a partnership between Parents/Carers, Staff </a:t>
            </a:r>
            <a:r>
              <a:rPr lang="en-GB" dirty="0">
                <a:solidFill>
                  <a:schemeClr val="tx1"/>
                </a:solidFill>
              </a:rPr>
              <a:t>M</a:t>
            </a:r>
            <a:r>
              <a:rPr lang="en-GB" i="0" u="none" strike="noStrike" cap="none" dirty="0">
                <a:solidFill>
                  <a:schemeClr val="tx1"/>
                </a:solidFill>
                <a:ea typeface="Century Gothic"/>
                <a:cs typeface="Century Gothic"/>
                <a:sym typeface="Century Gothic"/>
              </a:rPr>
              <a:t>embers and any person wishing to offer appropriate support/help that is accepted as a member by the committee.</a:t>
            </a:r>
          </a:p>
          <a:p>
            <a:pPr marL="406400" marR="0" lvl="0" algn="l" rtl="0">
              <a:spcBef>
                <a:spcPts val="480"/>
              </a:spcBef>
              <a:spcAft>
                <a:spcPts val="600"/>
              </a:spcAft>
              <a:buClr>
                <a:schemeClr val="accent1"/>
              </a:buClr>
              <a:buSzPts val="1824"/>
              <a:buFont typeface="Wingdings" panose="05000000000000000000" pitchFamily="2" charset="2"/>
              <a:buChar char="q"/>
            </a:pPr>
            <a:r>
              <a:rPr lang="en-GB" i="0" u="none" strike="noStrike" cap="none" dirty="0">
                <a:solidFill>
                  <a:schemeClr val="tx1"/>
                </a:solidFill>
                <a:ea typeface="Century Gothic"/>
                <a:cs typeface="Century Gothic"/>
                <a:sym typeface="Century Gothic"/>
              </a:rPr>
              <a:t>The object of the association is to develop effective relationships between the staff, parents and others associated with the school and engage in activities or provide facilities or equipment which support the school and advance the education of the pupils.</a:t>
            </a:r>
            <a:endParaRPr sz="2800" b="1" i="0" u="none" strike="noStrike" cap="none" dirty="0">
              <a:solidFill>
                <a:schemeClr val="tx1"/>
              </a:solidFill>
              <a:latin typeface="Schoolbell"/>
              <a:ea typeface="Schoolbell"/>
              <a:cs typeface="Schoolbell"/>
              <a:sym typeface="Schoolbell"/>
            </a:endParaRPr>
          </a:p>
          <a:p>
            <a:pPr marL="342900" marR="0" lvl="0" indent="-163576" algn="l" rtl="0">
              <a:spcBef>
                <a:spcPts val="480"/>
              </a:spcBef>
              <a:spcAft>
                <a:spcPts val="0"/>
              </a:spcAft>
              <a:buClr>
                <a:schemeClr val="accent1"/>
              </a:buClr>
              <a:buSzPts val="1824"/>
              <a:buFont typeface="Noto Sans Symbols"/>
              <a:buNone/>
            </a:pPr>
            <a:endParaRPr sz="2400" b="0" i="0" u="none" strike="noStrike" cap="none" dirty="0">
              <a:solidFill>
                <a:schemeClr val="dk2"/>
              </a:solidFill>
              <a:latin typeface="Century Gothic"/>
              <a:ea typeface="Century Gothic"/>
              <a:cs typeface="Century Gothic"/>
              <a:sym typeface="Century Gothic"/>
            </a:endParaRPr>
          </a:p>
        </p:txBody>
      </p:sp>
      <p:sp>
        <p:nvSpPr>
          <p:cNvPr id="264" name="Google Shape;264;p14" descr="Image result for who are w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sp>
        <p:nvSpPr>
          <p:cNvPr id="265" name="Google Shape;265;p14" descr="Image result for who are w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pic>
        <p:nvPicPr>
          <p:cNvPr id="7" name="Google Shape;257;p13">
            <a:extLst>
              <a:ext uri="{FF2B5EF4-FFF2-40B4-BE49-F238E27FC236}">
                <a16:creationId xmlns:a16="http://schemas.microsoft.com/office/drawing/2014/main" id="{BEE51D36-54B8-4F52-8FBE-38C4ECDDF091}"/>
              </a:ext>
            </a:extLst>
          </p:cNvPr>
          <p:cNvPicPr preferRelativeResize="0"/>
          <p:nvPr/>
        </p:nvPicPr>
        <p:blipFill rotWithShape="1">
          <a:blip r:embed="rId3">
            <a:alphaModFix/>
          </a:blip>
          <a:srcRect/>
          <a:stretch/>
        </p:blipFill>
        <p:spPr>
          <a:xfrm>
            <a:off x="7339502" y="116082"/>
            <a:ext cx="1725628" cy="1029381"/>
          </a:xfrm>
          <a:prstGeom prst="rect">
            <a:avLst/>
          </a:prstGeom>
          <a:noFill/>
          <a:ln>
            <a:noFill/>
          </a:ln>
        </p:spPr>
      </p:pic>
    </p:spTree>
    <p:extLst>
      <p:ext uri="{BB962C8B-B14F-4D97-AF65-F5344CB8AC3E}">
        <p14:creationId xmlns:p14="http://schemas.microsoft.com/office/powerpoint/2010/main" val="77561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20"/>
          <p:cNvSpPr txBox="1">
            <a:spLocks noGrp="1"/>
          </p:cNvSpPr>
          <p:nvPr>
            <p:ph type="title"/>
          </p:nvPr>
        </p:nvSpPr>
        <p:spPr>
          <a:xfrm>
            <a:off x="341416" y="842325"/>
            <a:ext cx="7024744" cy="984488"/>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3600"/>
              <a:buFont typeface="Century Gothic"/>
              <a:buNone/>
            </a:pPr>
            <a:r>
              <a:rPr lang="en-GB" b="1" dirty="0"/>
              <a:t>Events Held This Year - </a:t>
            </a: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endParaRPr sz="3600" b="0" i="0" u="none" strike="noStrike" cap="none" dirty="0">
              <a:solidFill>
                <a:schemeClr val="accent1"/>
              </a:solidFill>
              <a:latin typeface="Century Gothic"/>
              <a:ea typeface="Century Gothic"/>
              <a:cs typeface="Century Gothic"/>
              <a:sym typeface="Century Gothic"/>
            </a:endParaRPr>
          </a:p>
        </p:txBody>
      </p:sp>
      <p:sp>
        <p:nvSpPr>
          <p:cNvPr id="314" name="Google Shape;314;p20"/>
          <p:cNvSpPr txBox="1">
            <a:spLocks noGrp="1"/>
          </p:cNvSpPr>
          <p:nvPr>
            <p:ph idx="1"/>
          </p:nvPr>
        </p:nvSpPr>
        <p:spPr>
          <a:xfrm>
            <a:off x="341416" y="1340971"/>
            <a:ext cx="7024744" cy="4313928"/>
          </a:xfrm>
          <a:prstGeom prst="rect">
            <a:avLst/>
          </a:prstGeom>
          <a:noFill/>
          <a:ln>
            <a:noFill/>
          </a:ln>
        </p:spPr>
        <p:txBody>
          <a:bodyPr spcFirstLastPara="1" wrap="square" lIns="91425" tIns="45700" rIns="91425" bIns="45700" anchor="t" anchorCtr="0">
            <a:noAutofit/>
          </a:bodyPr>
          <a:lstStyle/>
          <a:p>
            <a:pPr marL="63500" marR="0" lvl="0" indent="0" algn="l" rtl="0">
              <a:lnSpc>
                <a:spcPct val="70000"/>
              </a:lnSpc>
              <a:spcBef>
                <a:spcPts val="0"/>
              </a:spcBef>
              <a:buClr>
                <a:schemeClr val="accent1"/>
              </a:buClr>
              <a:buSzPts val="1687"/>
              <a:buNone/>
            </a:pPr>
            <a:endParaRPr lang="en-GB" sz="2000" dirty="0">
              <a:solidFill>
                <a:schemeClr val="tx1"/>
              </a:solidFill>
            </a:endParaRPr>
          </a:p>
          <a:p>
            <a:pPr marL="406400" marR="0" lvl="0" algn="l" rtl="0">
              <a:lnSpc>
                <a:spcPct val="70000"/>
              </a:lnSpc>
              <a:spcBef>
                <a:spcPts val="0"/>
              </a:spcBef>
              <a:buClr>
                <a:schemeClr val="accent1"/>
              </a:buClr>
              <a:buSzPts val="1687"/>
              <a:buFont typeface="Wingdings" panose="05000000000000000000" pitchFamily="2" charset="2"/>
              <a:buChar char="q"/>
            </a:pPr>
            <a:r>
              <a:rPr lang="en-GB" sz="2000" i="0" u="none" strike="noStrike" cap="none" dirty="0">
                <a:solidFill>
                  <a:schemeClr val="tx1"/>
                </a:solidFill>
                <a:ea typeface="Century Gothic"/>
                <a:cs typeface="Century Gothic"/>
                <a:sym typeface="Century Gothic"/>
              </a:rPr>
              <a:t>Halloween Trail &amp; </a:t>
            </a:r>
            <a:r>
              <a:rPr lang="en-GB" sz="2000" dirty="0">
                <a:solidFill>
                  <a:schemeClr val="tx1"/>
                </a:solidFill>
                <a:ea typeface="Century Gothic"/>
                <a:cs typeface="Century Gothic"/>
                <a:sym typeface="Century Gothic"/>
              </a:rPr>
              <a:t>Treat </a:t>
            </a:r>
            <a:r>
              <a:rPr lang="en-GB" sz="2000" i="0" u="none" strike="noStrike" cap="none" dirty="0">
                <a:solidFill>
                  <a:schemeClr val="tx1"/>
                </a:solidFill>
                <a:ea typeface="Century Gothic"/>
                <a:cs typeface="Century Gothic"/>
                <a:sym typeface="Century Gothic"/>
              </a:rPr>
              <a:t>Bags- £355.43</a:t>
            </a:r>
          </a:p>
          <a:p>
            <a:pPr marL="406400" marR="0" lvl="0" algn="l" rtl="0">
              <a:lnSpc>
                <a:spcPct val="70000"/>
              </a:lnSpc>
              <a:spcBef>
                <a:spcPts val="0"/>
              </a:spcBef>
              <a:buClr>
                <a:schemeClr val="accent1"/>
              </a:buClr>
              <a:buSzPts val="1687"/>
              <a:buFont typeface="Wingdings" panose="05000000000000000000" pitchFamily="2" charset="2"/>
              <a:buChar char="q"/>
            </a:pPr>
            <a:endParaRPr lang="en-GB" sz="2000" i="0" u="none" strike="noStrike" cap="none" dirty="0">
              <a:solidFill>
                <a:schemeClr val="tx1"/>
              </a:solidFill>
              <a:ea typeface="Century Gothic"/>
              <a:cs typeface="Century Gothic"/>
              <a:sym typeface="Century Gothic"/>
            </a:endParaRPr>
          </a:p>
          <a:p>
            <a:pPr marL="406400">
              <a:lnSpc>
                <a:spcPct val="70000"/>
              </a:lnSpc>
              <a:spcBef>
                <a:spcPts val="0"/>
              </a:spcBef>
              <a:buSzPts val="1687"/>
              <a:buFont typeface="Wingdings" panose="05000000000000000000" pitchFamily="2" charset="2"/>
              <a:buChar char="q"/>
            </a:pPr>
            <a:r>
              <a:rPr lang="en-GB" sz="2000" i="0" u="none" strike="noStrike" cap="none" dirty="0">
                <a:solidFill>
                  <a:schemeClr val="tx1"/>
                </a:solidFill>
                <a:ea typeface="Century Gothic"/>
                <a:cs typeface="Century Gothic"/>
                <a:sym typeface="Century Gothic"/>
              </a:rPr>
              <a:t>Xmas Cards &amp; Santa Sacks – School Fundraising - £321.01</a:t>
            </a:r>
          </a:p>
          <a:p>
            <a:pPr marL="406400">
              <a:lnSpc>
                <a:spcPct val="70000"/>
              </a:lnSpc>
              <a:spcBef>
                <a:spcPts val="0"/>
              </a:spcBef>
              <a:buSzPts val="1687"/>
              <a:buFont typeface="Wingdings" panose="05000000000000000000" pitchFamily="2" charset="2"/>
              <a:buChar char="q"/>
            </a:pPr>
            <a:endParaRPr lang="en-GB" sz="2000" i="0" u="none" strike="noStrike" cap="none" dirty="0">
              <a:solidFill>
                <a:schemeClr val="tx1"/>
              </a:solidFill>
              <a:ea typeface="Century Gothic"/>
              <a:cs typeface="Century Gothic"/>
              <a:sym typeface="Century Gothic"/>
            </a:endParaRPr>
          </a:p>
          <a:p>
            <a:pPr marL="406400" marR="0" lvl="0" algn="l" rtl="0">
              <a:lnSpc>
                <a:spcPct val="70000"/>
              </a:lnSpc>
              <a:spcBef>
                <a:spcPts val="0"/>
              </a:spcBef>
              <a:buClr>
                <a:schemeClr val="accent1"/>
              </a:buClr>
              <a:buSzPts val="1687"/>
              <a:buFont typeface="Wingdings" panose="05000000000000000000" pitchFamily="2" charset="2"/>
              <a:buChar char="q"/>
            </a:pPr>
            <a:r>
              <a:rPr lang="en-GB" sz="2000" dirty="0">
                <a:solidFill>
                  <a:schemeClr val="tx1"/>
                </a:solidFill>
              </a:rPr>
              <a:t>Winter Bags - £132.15</a:t>
            </a:r>
          </a:p>
          <a:p>
            <a:pPr marL="406400" marR="0" lvl="0" algn="l" rtl="0">
              <a:lnSpc>
                <a:spcPct val="70000"/>
              </a:lnSpc>
              <a:spcBef>
                <a:spcPts val="0"/>
              </a:spcBef>
              <a:buClr>
                <a:schemeClr val="accent1"/>
              </a:buClr>
              <a:buSzPts val="1687"/>
              <a:buFont typeface="Wingdings" panose="05000000000000000000" pitchFamily="2" charset="2"/>
              <a:buChar char="q"/>
            </a:pPr>
            <a:endParaRPr lang="en-GB" sz="2000" dirty="0">
              <a:solidFill>
                <a:schemeClr val="tx1"/>
              </a:solidFill>
            </a:endParaRPr>
          </a:p>
          <a:p>
            <a:pPr marL="406400" marR="0" lvl="0" algn="l" rtl="0">
              <a:lnSpc>
                <a:spcPct val="70000"/>
              </a:lnSpc>
              <a:spcBef>
                <a:spcPts val="0"/>
              </a:spcBef>
              <a:buClr>
                <a:schemeClr val="accent1"/>
              </a:buClr>
              <a:buSzPts val="1687"/>
              <a:buFont typeface="Wingdings" panose="05000000000000000000" pitchFamily="2" charset="2"/>
              <a:buChar char="q"/>
            </a:pPr>
            <a:r>
              <a:rPr lang="en-GB" sz="2000" dirty="0">
                <a:solidFill>
                  <a:schemeClr val="tx1"/>
                </a:solidFill>
              </a:rPr>
              <a:t>2022 Challenge - £710.59 (Plus Gift Aid being claimed)</a:t>
            </a:r>
          </a:p>
          <a:p>
            <a:pPr marL="63500" indent="0">
              <a:lnSpc>
                <a:spcPct val="70000"/>
              </a:lnSpc>
              <a:spcBef>
                <a:spcPts val="0"/>
              </a:spcBef>
              <a:buSzPts val="1687"/>
              <a:buNone/>
            </a:pPr>
            <a:endParaRPr lang="en-GB" sz="2000" dirty="0">
              <a:solidFill>
                <a:schemeClr val="tx1"/>
              </a:solidFill>
            </a:endParaRPr>
          </a:p>
          <a:p>
            <a:pPr marL="406400" indent="-342900">
              <a:lnSpc>
                <a:spcPct val="70000"/>
              </a:lnSpc>
              <a:spcBef>
                <a:spcPts val="0"/>
              </a:spcBef>
              <a:buSzPts val="1687"/>
              <a:buFont typeface="Wingdings" panose="05000000000000000000" pitchFamily="2" charset="2"/>
              <a:buChar char="q"/>
            </a:pPr>
            <a:r>
              <a:rPr lang="en-GB" sz="2000" i="0" u="none" strike="noStrike" cap="none" dirty="0">
                <a:solidFill>
                  <a:schemeClr val="tx1"/>
                </a:solidFill>
                <a:ea typeface="Century Gothic"/>
                <a:cs typeface="Century Gothic"/>
                <a:sym typeface="Century Gothic"/>
              </a:rPr>
              <a:t>Second Hand Book Sale - £136.68</a:t>
            </a:r>
          </a:p>
          <a:p>
            <a:pPr marL="406400" indent="-342900">
              <a:lnSpc>
                <a:spcPct val="70000"/>
              </a:lnSpc>
              <a:spcBef>
                <a:spcPts val="0"/>
              </a:spcBef>
              <a:buSzPts val="1687"/>
              <a:buFont typeface="Wingdings" panose="05000000000000000000" pitchFamily="2" charset="2"/>
              <a:buChar char="q"/>
            </a:pPr>
            <a:endParaRPr lang="en-GB" sz="2000" i="0" u="none" strike="noStrike" cap="none" dirty="0">
              <a:solidFill>
                <a:schemeClr val="tx1"/>
              </a:solidFill>
              <a:ea typeface="Century Gothic"/>
              <a:cs typeface="Century Gothic"/>
              <a:sym typeface="Century Gothic"/>
            </a:endParaRPr>
          </a:p>
          <a:p>
            <a:pPr marL="406400" indent="-342900">
              <a:lnSpc>
                <a:spcPct val="70000"/>
              </a:lnSpc>
              <a:spcBef>
                <a:spcPts val="0"/>
              </a:spcBef>
              <a:buSzPts val="1687"/>
              <a:buFont typeface="Wingdings" panose="05000000000000000000" pitchFamily="2" charset="2"/>
              <a:buChar char="q"/>
            </a:pPr>
            <a:r>
              <a:rPr lang="en-GB" sz="2000" dirty="0">
                <a:solidFill>
                  <a:schemeClr val="tx1"/>
                </a:solidFill>
                <a:ea typeface="Century Gothic"/>
                <a:cs typeface="Century Gothic"/>
                <a:sym typeface="Century Gothic"/>
              </a:rPr>
              <a:t>Someone Special Sale – £100.59</a:t>
            </a:r>
          </a:p>
          <a:p>
            <a:pPr marL="406400" indent="-342900">
              <a:lnSpc>
                <a:spcPct val="70000"/>
              </a:lnSpc>
              <a:spcBef>
                <a:spcPts val="0"/>
              </a:spcBef>
              <a:buSzPts val="1687"/>
              <a:buFont typeface="Wingdings" panose="05000000000000000000" pitchFamily="2" charset="2"/>
              <a:buChar char="q"/>
            </a:pPr>
            <a:endParaRPr lang="en-GB" sz="2000" dirty="0">
              <a:solidFill>
                <a:schemeClr val="tx1"/>
              </a:solidFill>
              <a:ea typeface="Century Gothic"/>
              <a:cs typeface="Century Gothic"/>
              <a:sym typeface="Century Gothic"/>
            </a:endParaRPr>
          </a:p>
          <a:p>
            <a:pPr marL="406400">
              <a:lnSpc>
                <a:spcPct val="70000"/>
              </a:lnSpc>
              <a:spcBef>
                <a:spcPts val="0"/>
              </a:spcBef>
              <a:buSzPts val="1687"/>
              <a:buFont typeface="Wingdings" panose="05000000000000000000" pitchFamily="2" charset="2"/>
              <a:buChar char="q"/>
            </a:pPr>
            <a:r>
              <a:rPr lang="en-GB" sz="2000" dirty="0">
                <a:solidFill>
                  <a:schemeClr val="tx1"/>
                </a:solidFill>
              </a:rPr>
              <a:t>Easter Hunt - £235.41</a:t>
            </a:r>
          </a:p>
          <a:p>
            <a:pPr marL="406400">
              <a:lnSpc>
                <a:spcPct val="70000"/>
              </a:lnSpc>
              <a:spcBef>
                <a:spcPts val="0"/>
              </a:spcBef>
              <a:buSzPts val="1687"/>
              <a:buFont typeface="Wingdings" panose="05000000000000000000" pitchFamily="2" charset="2"/>
              <a:buChar char="q"/>
            </a:pPr>
            <a:endParaRPr lang="en-GB" sz="2000" b="0" i="0" u="none" strike="noStrike" cap="none" dirty="0">
              <a:solidFill>
                <a:schemeClr val="tx1"/>
              </a:solidFill>
              <a:ea typeface="Century Gothic"/>
              <a:cs typeface="Century Gothic"/>
              <a:sym typeface="Century Gothic"/>
            </a:endParaRPr>
          </a:p>
          <a:p>
            <a:pPr marL="406400">
              <a:lnSpc>
                <a:spcPct val="70000"/>
              </a:lnSpc>
              <a:spcBef>
                <a:spcPts val="0"/>
              </a:spcBef>
              <a:buSzPts val="1687"/>
              <a:buFont typeface="Wingdings" panose="05000000000000000000" pitchFamily="2" charset="2"/>
              <a:buChar char="q"/>
            </a:pPr>
            <a:r>
              <a:rPr lang="en-GB" sz="2000" dirty="0">
                <a:solidFill>
                  <a:schemeClr val="tx1"/>
                </a:solidFill>
                <a:ea typeface="Century Gothic"/>
                <a:cs typeface="Century Gothic"/>
                <a:sym typeface="Century Gothic"/>
              </a:rPr>
              <a:t>Break The Rules Day - £637.35</a:t>
            </a:r>
          </a:p>
          <a:p>
            <a:pPr marL="406400">
              <a:lnSpc>
                <a:spcPct val="70000"/>
              </a:lnSpc>
              <a:spcBef>
                <a:spcPts val="0"/>
              </a:spcBef>
              <a:buSzPts val="1687"/>
              <a:buFont typeface="Wingdings" panose="05000000000000000000" pitchFamily="2" charset="2"/>
              <a:buChar char="q"/>
            </a:pPr>
            <a:endParaRPr lang="en-GB" sz="2000" b="0" i="0" u="none" strike="noStrike" cap="none" dirty="0">
              <a:solidFill>
                <a:schemeClr val="tx1"/>
              </a:solidFill>
              <a:ea typeface="Century Gothic"/>
              <a:cs typeface="Century Gothic"/>
              <a:sym typeface="Century Gothic"/>
            </a:endParaRPr>
          </a:p>
          <a:p>
            <a:pPr marL="406400">
              <a:lnSpc>
                <a:spcPct val="70000"/>
              </a:lnSpc>
              <a:spcBef>
                <a:spcPts val="0"/>
              </a:spcBef>
              <a:buSzPts val="1687"/>
              <a:buFont typeface="Wingdings" panose="05000000000000000000" pitchFamily="2" charset="2"/>
              <a:buChar char="q"/>
            </a:pPr>
            <a:r>
              <a:rPr lang="en-GB" sz="2000" dirty="0">
                <a:solidFill>
                  <a:schemeClr val="tx1"/>
                </a:solidFill>
                <a:ea typeface="Century Gothic"/>
                <a:cs typeface="Century Gothic"/>
                <a:sym typeface="Century Gothic"/>
              </a:rPr>
              <a:t>Circus Event - £1937.99</a:t>
            </a:r>
            <a:endParaRPr lang="en-GB" sz="2000" b="0" i="0" u="none" strike="noStrike" cap="none" dirty="0">
              <a:solidFill>
                <a:schemeClr val="tx1"/>
              </a:solidFill>
              <a:ea typeface="Century Gothic"/>
              <a:cs typeface="Century Gothic"/>
              <a:sym typeface="Century Gothic"/>
            </a:endParaRPr>
          </a:p>
          <a:p>
            <a:pPr marL="406400" indent="-342900">
              <a:lnSpc>
                <a:spcPct val="70000"/>
              </a:lnSpc>
              <a:spcBef>
                <a:spcPts val="0"/>
              </a:spcBef>
              <a:buSzPts val="1687"/>
              <a:buFont typeface="Wingdings" panose="05000000000000000000" pitchFamily="2" charset="2"/>
              <a:buChar char="q"/>
            </a:pPr>
            <a:endParaRPr lang="en-GB" sz="2000" dirty="0">
              <a:solidFill>
                <a:schemeClr val="tx1"/>
              </a:solidFill>
              <a:ea typeface="Century Gothic"/>
              <a:cs typeface="Century Gothic"/>
              <a:sym typeface="Century Gothic"/>
            </a:endParaRPr>
          </a:p>
          <a:p>
            <a:pPr marL="63500" indent="0">
              <a:lnSpc>
                <a:spcPct val="70000"/>
              </a:lnSpc>
              <a:spcBef>
                <a:spcPts val="0"/>
              </a:spcBef>
              <a:buSzPts val="1687"/>
              <a:buNone/>
            </a:pPr>
            <a:endParaRPr lang="en-GB" sz="2000" dirty="0">
              <a:solidFill>
                <a:schemeClr val="tx1"/>
              </a:solidFill>
              <a:ea typeface="Century Gothic"/>
              <a:cs typeface="Century Gothic"/>
              <a:sym typeface="Century Gothic"/>
            </a:endParaRPr>
          </a:p>
          <a:p>
            <a:pPr marL="63500" indent="0" algn="ctr">
              <a:lnSpc>
                <a:spcPct val="70000"/>
              </a:lnSpc>
              <a:spcBef>
                <a:spcPts val="0"/>
              </a:spcBef>
              <a:buSzPts val="1687"/>
              <a:buNone/>
            </a:pPr>
            <a:r>
              <a:rPr lang="en-GB" sz="2000" dirty="0">
                <a:solidFill>
                  <a:schemeClr val="tx1"/>
                </a:solidFill>
                <a:ea typeface="Century Gothic"/>
                <a:cs typeface="Century Gothic"/>
                <a:sym typeface="Century Gothic"/>
              </a:rPr>
              <a:t>Total profit raised from these events - </a:t>
            </a:r>
            <a:r>
              <a:rPr lang="en-GB" sz="2000" b="1" dirty="0">
                <a:solidFill>
                  <a:schemeClr val="tx1"/>
                </a:solidFill>
                <a:ea typeface="Century Gothic"/>
                <a:cs typeface="Century Gothic"/>
                <a:sym typeface="Century Gothic"/>
              </a:rPr>
              <a:t>£4567.20</a:t>
            </a:r>
          </a:p>
          <a:p>
            <a:pPr marL="406400">
              <a:lnSpc>
                <a:spcPct val="70000"/>
              </a:lnSpc>
              <a:spcBef>
                <a:spcPts val="0"/>
              </a:spcBef>
              <a:buSzPts val="1687"/>
              <a:buFontTx/>
              <a:buChar char="-"/>
            </a:pPr>
            <a:endParaRPr lang="en-GB" sz="2000" i="0" u="none" strike="noStrike" cap="none" dirty="0">
              <a:solidFill>
                <a:schemeClr val="tx1"/>
              </a:solidFill>
              <a:ea typeface="Century Gothic"/>
              <a:cs typeface="Century Gothic"/>
              <a:sym typeface="Century Gothic"/>
            </a:endParaRPr>
          </a:p>
          <a:p>
            <a:pPr marL="406400">
              <a:lnSpc>
                <a:spcPct val="70000"/>
              </a:lnSpc>
              <a:spcBef>
                <a:spcPts val="0"/>
              </a:spcBef>
              <a:buSzPts val="1687"/>
              <a:buFontTx/>
              <a:buChar char="-"/>
            </a:pPr>
            <a:endParaRPr sz="2000" i="0" u="none" strike="noStrike" cap="none" dirty="0">
              <a:solidFill>
                <a:schemeClr val="tx1"/>
              </a:solidFill>
              <a:ea typeface="Century Gothic"/>
              <a:cs typeface="Century Gothic"/>
              <a:sym typeface="Century Gothic"/>
            </a:endParaRPr>
          </a:p>
          <a:p>
            <a:pPr marL="406400">
              <a:lnSpc>
                <a:spcPct val="70000"/>
              </a:lnSpc>
              <a:spcBef>
                <a:spcPts val="0"/>
              </a:spcBef>
              <a:buSzPts val="1687"/>
              <a:buFont typeface="Wingdings" panose="05000000000000000000" pitchFamily="2" charset="2"/>
              <a:buChar char="q"/>
            </a:pPr>
            <a:endParaRPr lang="en-GB" sz="2000" dirty="0">
              <a:solidFill>
                <a:schemeClr val="tx1"/>
              </a:solidFill>
            </a:endParaRPr>
          </a:p>
          <a:p>
            <a:pPr marL="406400" indent="-342900">
              <a:lnSpc>
                <a:spcPct val="70000"/>
              </a:lnSpc>
              <a:spcBef>
                <a:spcPts val="0"/>
              </a:spcBef>
              <a:buSzPts val="1687"/>
              <a:buFont typeface="Wingdings" panose="05000000000000000000" pitchFamily="2" charset="2"/>
              <a:buChar char="q"/>
            </a:pPr>
            <a:endParaRPr lang="en-GB" sz="2000" dirty="0">
              <a:solidFill>
                <a:schemeClr val="tx1"/>
              </a:solidFill>
            </a:endParaRPr>
          </a:p>
          <a:p>
            <a:pPr marL="406400" indent="-342900">
              <a:lnSpc>
                <a:spcPct val="70000"/>
              </a:lnSpc>
              <a:spcBef>
                <a:spcPts val="0"/>
              </a:spcBef>
              <a:buSzPts val="1687"/>
              <a:buFont typeface="Wingdings" panose="05000000000000000000" pitchFamily="2" charset="2"/>
              <a:buChar char="q"/>
            </a:pPr>
            <a:endParaRPr lang="en-GB" sz="2000" dirty="0">
              <a:solidFill>
                <a:schemeClr val="tx1"/>
              </a:solidFill>
            </a:endParaRPr>
          </a:p>
          <a:p>
            <a:pPr marL="342900" marR="0" lvl="0" indent="-172262" algn="l" rtl="0">
              <a:lnSpc>
                <a:spcPct val="90000"/>
              </a:lnSpc>
              <a:spcBef>
                <a:spcPts val="444"/>
              </a:spcBef>
              <a:spcAft>
                <a:spcPts val="0"/>
              </a:spcAft>
              <a:buClr>
                <a:schemeClr val="accent1"/>
              </a:buClr>
              <a:buSzPts val="1687"/>
              <a:buFont typeface="Noto Sans Symbols"/>
              <a:buNone/>
            </a:pPr>
            <a:endParaRPr sz="2220" b="0" i="0" u="none" strike="noStrike" cap="none" dirty="0">
              <a:solidFill>
                <a:schemeClr val="tx1"/>
              </a:solidFill>
              <a:latin typeface="Century Gothic"/>
              <a:ea typeface="Century Gothic"/>
              <a:cs typeface="Century Gothic"/>
              <a:sym typeface="Century Gothic"/>
            </a:endParaRPr>
          </a:p>
          <a:p>
            <a:pPr marL="342900" marR="0" lvl="0" indent="-172262" algn="l" rtl="0">
              <a:lnSpc>
                <a:spcPct val="90000"/>
              </a:lnSpc>
              <a:spcBef>
                <a:spcPts val="444"/>
              </a:spcBef>
              <a:spcAft>
                <a:spcPts val="0"/>
              </a:spcAft>
              <a:buClr>
                <a:schemeClr val="accent1"/>
              </a:buClr>
              <a:buSzPts val="1687"/>
              <a:buFont typeface="Noto Sans Symbols"/>
              <a:buNone/>
            </a:pPr>
            <a:endParaRPr sz="2220" b="0" i="0" u="none" strike="noStrike" cap="none" dirty="0">
              <a:solidFill>
                <a:schemeClr val="dk2"/>
              </a:solidFill>
              <a:latin typeface="Century Gothic"/>
              <a:ea typeface="Century Gothic"/>
              <a:cs typeface="Century Gothic"/>
              <a:sym typeface="Century Gothic"/>
            </a:endParaRPr>
          </a:p>
        </p:txBody>
      </p:sp>
      <p:pic>
        <p:nvPicPr>
          <p:cNvPr id="20" name="Google Shape;257;p13">
            <a:extLst>
              <a:ext uri="{FF2B5EF4-FFF2-40B4-BE49-F238E27FC236}">
                <a16:creationId xmlns:a16="http://schemas.microsoft.com/office/drawing/2014/main" id="{6A21E871-D589-48FC-9DCF-F19B1D14D316}"/>
              </a:ext>
            </a:extLst>
          </p:cNvPr>
          <p:cNvPicPr preferRelativeResize="0"/>
          <p:nvPr/>
        </p:nvPicPr>
        <p:blipFill rotWithShape="1">
          <a:blip r:embed="rId3">
            <a:alphaModFix/>
          </a:blip>
          <a:srcRect/>
          <a:stretch/>
        </p:blipFill>
        <p:spPr>
          <a:xfrm>
            <a:off x="7366160" y="85823"/>
            <a:ext cx="1693950" cy="10472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7"/>
          <p:cNvSpPr txBox="1">
            <a:spLocks noGrp="1"/>
          </p:cNvSpPr>
          <p:nvPr>
            <p:ph type="title"/>
          </p:nvPr>
        </p:nvSpPr>
        <p:spPr>
          <a:xfrm>
            <a:off x="341194" y="655671"/>
            <a:ext cx="7024744"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3600"/>
              <a:buFont typeface="Century Gothic"/>
              <a:buNone/>
            </a:pP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endParaRPr sz="3600" b="0" i="0" u="none" strike="noStrike" cap="none" dirty="0">
              <a:solidFill>
                <a:schemeClr val="accent1"/>
              </a:solidFill>
              <a:latin typeface="Century Gothic"/>
              <a:ea typeface="Century Gothic"/>
              <a:cs typeface="Century Gothic"/>
              <a:sym typeface="Century Gothic"/>
            </a:endParaRPr>
          </a:p>
        </p:txBody>
      </p:sp>
      <p:pic>
        <p:nvPicPr>
          <p:cNvPr id="23" name="Google Shape;257;p13">
            <a:extLst>
              <a:ext uri="{FF2B5EF4-FFF2-40B4-BE49-F238E27FC236}">
                <a16:creationId xmlns:a16="http://schemas.microsoft.com/office/drawing/2014/main" id="{CE93277E-851D-419C-BA33-A58A40BDD853}"/>
              </a:ext>
            </a:extLst>
          </p:cNvPr>
          <p:cNvPicPr preferRelativeResize="0"/>
          <p:nvPr/>
        </p:nvPicPr>
        <p:blipFill rotWithShape="1">
          <a:blip r:embed="rId3">
            <a:alphaModFix/>
          </a:blip>
          <a:srcRect/>
          <a:stretch/>
        </p:blipFill>
        <p:spPr>
          <a:xfrm>
            <a:off x="7365938" y="64314"/>
            <a:ext cx="1725628" cy="1029381"/>
          </a:xfrm>
          <a:prstGeom prst="rect">
            <a:avLst/>
          </a:prstGeom>
          <a:noFill/>
          <a:ln>
            <a:noFill/>
          </a:ln>
        </p:spPr>
      </p:pic>
      <p:pic>
        <p:nvPicPr>
          <p:cNvPr id="3" name="Picture 2" descr="A picture containing text, indoor&#10;&#10;Description automatically generated">
            <a:extLst>
              <a:ext uri="{FF2B5EF4-FFF2-40B4-BE49-F238E27FC236}">
                <a16:creationId xmlns:a16="http://schemas.microsoft.com/office/drawing/2014/main" id="{F026E0C0-C58E-7D50-8EFE-C7E3859E4B58}"/>
              </a:ext>
            </a:extLst>
          </p:cNvPr>
          <p:cNvPicPr>
            <a:picLocks noChangeAspect="1"/>
          </p:cNvPicPr>
          <p:nvPr/>
        </p:nvPicPr>
        <p:blipFill>
          <a:blip r:embed="rId4"/>
          <a:stretch>
            <a:fillRect/>
          </a:stretch>
        </p:blipFill>
        <p:spPr>
          <a:xfrm>
            <a:off x="83903" y="2138848"/>
            <a:ext cx="1888968" cy="1416726"/>
          </a:xfrm>
          <a:prstGeom prst="rect">
            <a:avLst/>
          </a:prstGeom>
        </p:spPr>
      </p:pic>
      <p:pic>
        <p:nvPicPr>
          <p:cNvPr id="6" name="Picture 5" descr="A picture containing text, floor, indoor, thread&#10;&#10;Description automatically generated">
            <a:extLst>
              <a:ext uri="{FF2B5EF4-FFF2-40B4-BE49-F238E27FC236}">
                <a16:creationId xmlns:a16="http://schemas.microsoft.com/office/drawing/2014/main" id="{A0BF01FA-3309-E4A2-FB82-57066AC34D2B}"/>
              </a:ext>
            </a:extLst>
          </p:cNvPr>
          <p:cNvPicPr>
            <a:picLocks noChangeAspect="1"/>
          </p:cNvPicPr>
          <p:nvPr/>
        </p:nvPicPr>
        <p:blipFill>
          <a:blip r:embed="rId5"/>
          <a:stretch>
            <a:fillRect/>
          </a:stretch>
        </p:blipFill>
        <p:spPr>
          <a:xfrm>
            <a:off x="49870" y="55535"/>
            <a:ext cx="1436149" cy="1914865"/>
          </a:xfrm>
          <a:prstGeom prst="rect">
            <a:avLst/>
          </a:prstGeom>
        </p:spPr>
      </p:pic>
      <p:pic>
        <p:nvPicPr>
          <p:cNvPr id="8" name="Picture 7" descr="Text, letter&#10;&#10;Description automatically generated">
            <a:extLst>
              <a:ext uri="{FF2B5EF4-FFF2-40B4-BE49-F238E27FC236}">
                <a16:creationId xmlns:a16="http://schemas.microsoft.com/office/drawing/2014/main" id="{C93B6416-7080-877A-1B63-96B21842BD10}"/>
              </a:ext>
            </a:extLst>
          </p:cNvPr>
          <p:cNvPicPr>
            <a:picLocks noChangeAspect="1"/>
          </p:cNvPicPr>
          <p:nvPr/>
        </p:nvPicPr>
        <p:blipFill>
          <a:blip r:embed="rId6"/>
          <a:stretch>
            <a:fillRect/>
          </a:stretch>
        </p:blipFill>
        <p:spPr>
          <a:xfrm>
            <a:off x="3863315" y="4092468"/>
            <a:ext cx="1735215" cy="1301411"/>
          </a:xfrm>
          <a:prstGeom prst="rect">
            <a:avLst/>
          </a:prstGeom>
        </p:spPr>
      </p:pic>
      <p:pic>
        <p:nvPicPr>
          <p:cNvPr id="10" name="Picture 9" descr="A person in a santa suit holding a flag&#10;&#10;Description automatically generated with low confidence">
            <a:extLst>
              <a:ext uri="{FF2B5EF4-FFF2-40B4-BE49-F238E27FC236}">
                <a16:creationId xmlns:a16="http://schemas.microsoft.com/office/drawing/2014/main" id="{ED167054-0B73-624C-80E7-BB8CB007F127}"/>
              </a:ext>
            </a:extLst>
          </p:cNvPr>
          <p:cNvPicPr>
            <a:picLocks noChangeAspect="1"/>
          </p:cNvPicPr>
          <p:nvPr/>
        </p:nvPicPr>
        <p:blipFill>
          <a:blip r:embed="rId7"/>
          <a:stretch>
            <a:fillRect/>
          </a:stretch>
        </p:blipFill>
        <p:spPr>
          <a:xfrm>
            <a:off x="97593" y="5233885"/>
            <a:ext cx="1192566" cy="1590087"/>
          </a:xfrm>
          <a:prstGeom prst="rect">
            <a:avLst/>
          </a:prstGeom>
        </p:spPr>
      </p:pic>
      <p:pic>
        <p:nvPicPr>
          <p:cNvPr id="13" name="Picture 12" descr="Text&#10;&#10;Description automatically generated">
            <a:extLst>
              <a:ext uri="{FF2B5EF4-FFF2-40B4-BE49-F238E27FC236}">
                <a16:creationId xmlns:a16="http://schemas.microsoft.com/office/drawing/2014/main" id="{82D090CF-2FCB-BCD7-D2A7-BDDB773D9565}"/>
              </a:ext>
            </a:extLst>
          </p:cNvPr>
          <p:cNvPicPr>
            <a:picLocks noChangeAspect="1"/>
          </p:cNvPicPr>
          <p:nvPr/>
        </p:nvPicPr>
        <p:blipFill>
          <a:blip r:embed="rId8"/>
          <a:stretch>
            <a:fillRect/>
          </a:stretch>
        </p:blipFill>
        <p:spPr>
          <a:xfrm>
            <a:off x="5807149" y="55535"/>
            <a:ext cx="1486058" cy="2101828"/>
          </a:xfrm>
          <a:prstGeom prst="rect">
            <a:avLst/>
          </a:prstGeom>
        </p:spPr>
      </p:pic>
      <p:pic>
        <p:nvPicPr>
          <p:cNvPr id="15" name="Picture 14" descr="Diagram&#10;&#10;Description automatically generated">
            <a:extLst>
              <a:ext uri="{FF2B5EF4-FFF2-40B4-BE49-F238E27FC236}">
                <a16:creationId xmlns:a16="http://schemas.microsoft.com/office/drawing/2014/main" id="{DD75859D-3F70-10EC-491F-8AFF6BC1298D}"/>
              </a:ext>
            </a:extLst>
          </p:cNvPr>
          <p:cNvPicPr>
            <a:picLocks noChangeAspect="1"/>
          </p:cNvPicPr>
          <p:nvPr/>
        </p:nvPicPr>
        <p:blipFill>
          <a:blip r:embed="rId9"/>
          <a:stretch>
            <a:fillRect/>
          </a:stretch>
        </p:blipFill>
        <p:spPr>
          <a:xfrm>
            <a:off x="7495663" y="1731535"/>
            <a:ext cx="1577634" cy="2231351"/>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3BC88BF6-3958-A55A-FD43-434EAD4A0DF4}"/>
              </a:ext>
            </a:extLst>
          </p:cNvPr>
          <p:cNvPicPr>
            <a:picLocks noChangeAspect="1"/>
          </p:cNvPicPr>
          <p:nvPr/>
        </p:nvPicPr>
        <p:blipFill>
          <a:blip r:embed="rId10"/>
          <a:stretch>
            <a:fillRect/>
          </a:stretch>
        </p:blipFill>
        <p:spPr>
          <a:xfrm>
            <a:off x="5857149" y="4392577"/>
            <a:ext cx="1531753" cy="2166457"/>
          </a:xfrm>
          <a:prstGeom prst="rect">
            <a:avLst/>
          </a:prstGeom>
        </p:spPr>
      </p:pic>
      <p:pic>
        <p:nvPicPr>
          <p:cNvPr id="20" name="Picture 19" descr="A picture containing text, flower, plant&#10;&#10;Description automatically generated">
            <a:extLst>
              <a:ext uri="{FF2B5EF4-FFF2-40B4-BE49-F238E27FC236}">
                <a16:creationId xmlns:a16="http://schemas.microsoft.com/office/drawing/2014/main" id="{20629DD8-DB36-3EF7-7C20-BBB4F613BE18}"/>
              </a:ext>
            </a:extLst>
          </p:cNvPr>
          <p:cNvPicPr>
            <a:picLocks noChangeAspect="1"/>
          </p:cNvPicPr>
          <p:nvPr/>
        </p:nvPicPr>
        <p:blipFill>
          <a:blip r:embed="rId11"/>
          <a:stretch>
            <a:fillRect/>
          </a:stretch>
        </p:blipFill>
        <p:spPr>
          <a:xfrm>
            <a:off x="5797496" y="2212358"/>
            <a:ext cx="1591406" cy="1988505"/>
          </a:xfrm>
          <a:prstGeom prst="rect">
            <a:avLst/>
          </a:prstGeom>
        </p:spPr>
      </p:pic>
      <p:pic>
        <p:nvPicPr>
          <p:cNvPr id="24" name="Picture 23" descr="A picture containing grass, outdoor, colorful, set&#10;&#10;Description automatically generated">
            <a:extLst>
              <a:ext uri="{FF2B5EF4-FFF2-40B4-BE49-F238E27FC236}">
                <a16:creationId xmlns:a16="http://schemas.microsoft.com/office/drawing/2014/main" id="{828F43B5-FCA2-4172-411B-89C52593295A}"/>
              </a:ext>
            </a:extLst>
          </p:cNvPr>
          <p:cNvPicPr>
            <a:picLocks noChangeAspect="1"/>
          </p:cNvPicPr>
          <p:nvPr/>
        </p:nvPicPr>
        <p:blipFill>
          <a:blip r:embed="rId12"/>
          <a:stretch>
            <a:fillRect/>
          </a:stretch>
        </p:blipFill>
        <p:spPr>
          <a:xfrm>
            <a:off x="7495663" y="4675859"/>
            <a:ext cx="1491378" cy="1988505"/>
          </a:xfrm>
          <a:prstGeom prst="rect">
            <a:avLst/>
          </a:prstGeom>
        </p:spPr>
      </p:pic>
      <p:pic>
        <p:nvPicPr>
          <p:cNvPr id="28" name="Picture 27" descr="Text, letter&#10;&#10;Description automatically generated">
            <a:extLst>
              <a:ext uri="{FF2B5EF4-FFF2-40B4-BE49-F238E27FC236}">
                <a16:creationId xmlns:a16="http://schemas.microsoft.com/office/drawing/2014/main" id="{761C13C4-F3AE-0FA3-7980-CD1899169160}"/>
              </a:ext>
            </a:extLst>
          </p:cNvPr>
          <p:cNvPicPr>
            <a:picLocks noChangeAspect="1"/>
          </p:cNvPicPr>
          <p:nvPr/>
        </p:nvPicPr>
        <p:blipFill>
          <a:blip r:embed="rId13"/>
          <a:stretch>
            <a:fillRect/>
          </a:stretch>
        </p:blipFill>
        <p:spPr>
          <a:xfrm>
            <a:off x="2882412" y="81901"/>
            <a:ext cx="1277031" cy="1702708"/>
          </a:xfrm>
          <a:prstGeom prst="rect">
            <a:avLst/>
          </a:prstGeom>
        </p:spPr>
      </p:pic>
      <p:pic>
        <p:nvPicPr>
          <p:cNvPr id="30" name="Picture 29" descr="A picture containing company name&#10;&#10;Description automatically generated">
            <a:extLst>
              <a:ext uri="{FF2B5EF4-FFF2-40B4-BE49-F238E27FC236}">
                <a16:creationId xmlns:a16="http://schemas.microsoft.com/office/drawing/2014/main" id="{6A5E9102-B004-B95D-32CA-1C5030CC4C4C}"/>
              </a:ext>
            </a:extLst>
          </p:cNvPr>
          <p:cNvPicPr>
            <a:picLocks noChangeAspect="1"/>
          </p:cNvPicPr>
          <p:nvPr/>
        </p:nvPicPr>
        <p:blipFill>
          <a:blip r:embed="rId14"/>
          <a:stretch>
            <a:fillRect/>
          </a:stretch>
        </p:blipFill>
        <p:spPr>
          <a:xfrm>
            <a:off x="4289169" y="64314"/>
            <a:ext cx="1485993" cy="2101828"/>
          </a:xfrm>
          <a:prstGeom prst="rect">
            <a:avLst/>
          </a:prstGeom>
        </p:spPr>
      </p:pic>
      <p:pic>
        <p:nvPicPr>
          <p:cNvPr id="32" name="Picture 31" descr="A picture containing text, indoor, floor, cluttered&#10;&#10;Description automatically generated">
            <a:extLst>
              <a:ext uri="{FF2B5EF4-FFF2-40B4-BE49-F238E27FC236}">
                <a16:creationId xmlns:a16="http://schemas.microsoft.com/office/drawing/2014/main" id="{263C66F1-DEE3-AA01-D984-09DA863B3A8A}"/>
              </a:ext>
            </a:extLst>
          </p:cNvPr>
          <p:cNvPicPr>
            <a:picLocks noChangeAspect="1"/>
          </p:cNvPicPr>
          <p:nvPr/>
        </p:nvPicPr>
        <p:blipFill>
          <a:blip r:embed="rId15"/>
          <a:stretch>
            <a:fillRect/>
          </a:stretch>
        </p:blipFill>
        <p:spPr>
          <a:xfrm>
            <a:off x="97593" y="3636731"/>
            <a:ext cx="2015591" cy="1511693"/>
          </a:xfrm>
          <a:prstGeom prst="rect">
            <a:avLst/>
          </a:prstGeom>
        </p:spPr>
      </p:pic>
      <p:pic>
        <p:nvPicPr>
          <p:cNvPr id="34" name="Picture 33" descr="A group of snowmen&#10;&#10;Description automatically generated with low confidence">
            <a:extLst>
              <a:ext uri="{FF2B5EF4-FFF2-40B4-BE49-F238E27FC236}">
                <a16:creationId xmlns:a16="http://schemas.microsoft.com/office/drawing/2014/main" id="{29201A68-099A-3CBB-C5EA-260D6CD880ED}"/>
              </a:ext>
            </a:extLst>
          </p:cNvPr>
          <p:cNvPicPr>
            <a:picLocks noChangeAspect="1"/>
          </p:cNvPicPr>
          <p:nvPr/>
        </p:nvPicPr>
        <p:blipFill>
          <a:blip r:embed="rId16"/>
          <a:stretch>
            <a:fillRect/>
          </a:stretch>
        </p:blipFill>
        <p:spPr>
          <a:xfrm>
            <a:off x="1362579" y="5284773"/>
            <a:ext cx="1984409" cy="1488307"/>
          </a:xfrm>
          <a:prstGeom prst="rect">
            <a:avLst/>
          </a:prstGeom>
        </p:spPr>
      </p:pic>
      <p:pic>
        <p:nvPicPr>
          <p:cNvPr id="36" name="Picture 35" descr="A picture containing tree, flower, indoor, colorful&#10;&#10;Description automatically generated">
            <a:extLst>
              <a:ext uri="{FF2B5EF4-FFF2-40B4-BE49-F238E27FC236}">
                <a16:creationId xmlns:a16="http://schemas.microsoft.com/office/drawing/2014/main" id="{636CFA78-D1EE-5A82-1A50-B50F9487BBF8}"/>
              </a:ext>
            </a:extLst>
          </p:cNvPr>
          <p:cNvPicPr>
            <a:picLocks noChangeAspect="1"/>
          </p:cNvPicPr>
          <p:nvPr/>
        </p:nvPicPr>
        <p:blipFill>
          <a:blip r:embed="rId17"/>
          <a:stretch>
            <a:fillRect/>
          </a:stretch>
        </p:blipFill>
        <p:spPr>
          <a:xfrm>
            <a:off x="1520630" y="84852"/>
            <a:ext cx="1289052" cy="1718736"/>
          </a:xfrm>
          <a:prstGeom prst="rect">
            <a:avLst/>
          </a:prstGeom>
        </p:spPr>
      </p:pic>
      <p:pic>
        <p:nvPicPr>
          <p:cNvPr id="38" name="Picture 37" descr="Calendar&#10;&#10;Description automatically generated">
            <a:extLst>
              <a:ext uri="{FF2B5EF4-FFF2-40B4-BE49-F238E27FC236}">
                <a16:creationId xmlns:a16="http://schemas.microsoft.com/office/drawing/2014/main" id="{5CD536D7-02C1-35E9-2D1C-B52B362F7ABD}"/>
              </a:ext>
            </a:extLst>
          </p:cNvPr>
          <p:cNvPicPr>
            <a:picLocks noChangeAspect="1"/>
          </p:cNvPicPr>
          <p:nvPr/>
        </p:nvPicPr>
        <p:blipFill>
          <a:blip r:embed="rId18"/>
          <a:stretch>
            <a:fillRect/>
          </a:stretch>
        </p:blipFill>
        <p:spPr>
          <a:xfrm>
            <a:off x="2201825" y="3631894"/>
            <a:ext cx="1522176" cy="1590086"/>
          </a:xfrm>
          <a:prstGeom prst="rect">
            <a:avLst/>
          </a:prstGeom>
        </p:spPr>
      </p:pic>
      <p:pic>
        <p:nvPicPr>
          <p:cNvPr id="40" name="Picture 39" descr="Text&#10;&#10;Description automatically generated">
            <a:extLst>
              <a:ext uri="{FF2B5EF4-FFF2-40B4-BE49-F238E27FC236}">
                <a16:creationId xmlns:a16="http://schemas.microsoft.com/office/drawing/2014/main" id="{25ED074E-C7FE-AC87-0588-928F4ECC6835}"/>
              </a:ext>
            </a:extLst>
          </p:cNvPr>
          <p:cNvPicPr>
            <a:picLocks noChangeAspect="1"/>
          </p:cNvPicPr>
          <p:nvPr/>
        </p:nvPicPr>
        <p:blipFill>
          <a:blip r:embed="rId19"/>
          <a:stretch>
            <a:fillRect/>
          </a:stretch>
        </p:blipFill>
        <p:spPr>
          <a:xfrm>
            <a:off x="4295898" y="2205327"/>
            <a:ext cx="1479264" cy="2076161"/>
          </a:xfrm>
          <a:prstGeom prst="rect">
            <a:avLst/>
          </a:prstGeom>
        </p:spPr>
      </p:pic>
      <p:pic>
        <p:nvPicPr>
          <p:cNvPr id="42" name="Picture 41" descr="A couple of women holding books&#10;&#10;Description automatically generated with medium confidence">
            <a:extLst>
              <a:ext uri="{FF2B5EF4-FFF2-40B4-BE49-F238E27FC236}">
                <a16:creationId xmlns:a16="http://schemas.microsoft.com/office/drawing/2014/main" id="{33E24F2C-50E4-9857-4659-D83F7D13DD8E}"/>
              </a:ext>
            </a:extLst>
          </p:cNvPr>
          <p:cNvPicPr>
            <a:picLocks noChangeAspect="1"/>
          </p:cNvPicPr>
          <p:nvPr/>
        </p:nvPicPr>
        <p:blipFill>
          <a:blip r:embed="rId20"/>
          <a:stretch>
            <a:fillRect/>
          </a:stretch>
        </p:blipFill>
        <p:spPr>
          <a:xfrm>
            <a:off x="2072734" y="1856768"/>
            <a:ext cx="2186766" cy="1721946"/>
          </a:xfrm>
          <a:prstGeom prst="rect">
            <a:avLst/>
          </a:prstGeom>
        </p:spPr>
      </p:pic>
      <p:pic>
        <p:nvPicPr>
          <p:cNvPr id="44" name="Picture 43" descr="A person wearing a garment&#10;&#10;Description automatically generated with medium confidence">
            <a:extLst>
              <a:ext uri="{FF2B5EF4-FFF2-40B4-BE49-F238E27FC236}">
                <a16:creationId xmlns:a16="http://schemas.microsoft.com/office/drawing/2014/main" id="{3074A497-3298-C26B-26A0-766938B010E7}"/>
              </a:ext>
            </a:extLst>
          </p:cNvPr>
          <p:cNvPicPr>
            <a:picLocks noChangeAspect="1"/>
          </p:cNvPicPr>
          <p:nvPr/>
        </p:nvPicPr>
        <p:blipFill>
          <a:blip r:embed="rId21"/>
          <a:stretch>
            <a:fillRect/>
          </a:stretch>
        </p:blipFill>
        <p:spPr>
          <a:xfrm>
            <a:off x="3526169" y="5285484"/>
            <a:ext cx="2280980" cy="14875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p:cNvSpPr txBox="1">
            <a:spLocks noGrp="1"/>
          </p:cNvSpPr>
          <p:nvPr>
            <p:ph type="title"/>
          </p:nvPr>
        </p:nvSpPr>
        <p:spPr>
          <a:xfrm>
            <a:off x="70369" y="920498"/>
            <a:ext cx="7024744" cy="1143000"/>
          </a:xfrm>
          <a:prstGeom prst="rect">
            <a:avLst/>
          </a:prstGeom>
          <a:noFill/>
          <a:ln>
            <a:noFill/>
          </a:ln>
        </p:spPr>
        <p:txBody>
          <a:bodyPr spcFirstLastPara="1" wrap="square" lIns="91425" tIns="45700" rIns="91425" bIns="45700" anchor="b" anchorCtr="0">
            <a:normAutofit fontScale="90000"/>
          </a:bodyPr>
          <a:lstStyle/>
          <a:p>
            <a:pPr marL="0" marR="0" lvl="0" indent="0" algn="ctr" rtl="0">
              <a:spcBef>
                <a:spcPts val="0"/>
              </a:spcBef>
              <a:spcAft>
                <a:spcPts val="0"/>
              </a:spcAft>
              <a:buClr>
                <a:schemeClr val="accent1"/>
              </a:buClr>
              <a:buSzPts val="3600"/>
              <a:buFont typeface="Century Gothic"/>
              <a:buNone/>
            </a:pP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r>
              <a:rPr lang="en-GB" sz="3600" b="0" i="0" u="none" strike="noStrike" cap="none" dirty="0">
                <a:solidFill>
                  <a:schemeClr val="accent1"/>
                </a:solidFill>
                <a:latin typeface="Century Gothic"/>
                <a:ea typeface="Century Gothic"/>
                <a:cs typeface="Century Gothic"/>
                <a:sym typeface="Century Gothic"/>
              </a:rPr>
              <a:t/>
            </a:r>
            <a:br>
              <a:rPr lang="en-GB" sz="3600" b="0" i="0" u="none" strike="noStrike" cap="none" dirty="0">
                <a:solidFill>
                  <a:schemeClr val="accent1"/>
                </a:solidFill>
                <a:latin typeface="Century Gothic"/>
                <a:ea typeface="Century Gothic"/>
                <a:cs typeface="Century Gothic"/>
                <a:sym typeface="Century Gothic"/>
              </a:rPr>
            </a:br>
            <a:r>
              <a:rPr lang="en-GB" sz="4000" b="1" i="0" u="none" strike="noStrike" cap="none" dirty="0">
                <a:solidFill>
                  <a:schemeClr val="accent1"/>
                </a:solidFill>
                <a:latin typeface="+mn-lt"/>
                <a:ea typeface="Century Gothic"/>
                <a:cs typeface="Century Gothic"/>
                <a:sym typeface="Century Gothic"/>
              </a:rPr>
              <a:t>Fundraising for Charities and External Donations Received</a:t>
            </a:r>
            <a:r>
              <a:rPr lang="en-GB" sz="3240" b="0" i="0" u="none" strike="noStrike" cap="none" dirty="0">
                <a:solidFill>
                  <a:schemeClr val="accent1"/>
                </a:solidFill>
                <a:latin typeface="Century Gothic"/>
                <a:ea typeface="Century Gothic"/>
                <a:cs typeface="Century Gothic"/>
                <a:sym typeface="Century Gothic"/>
              </a:rPr>
              <a:t/>
            </a:r>
            <a:br>
              <a:rPr lang="en-GB" sz="3240" b="0" i="0" u="none" strike="noStrike" cap="none" dirty="0">
                <a:solidFill>
                  <a:schemeClr val="accent1"/>
                </a:solidFill>
                <a:latin typeface="Century Gothic"/>
                <a:ea typeface="Century Gothic"/>
                <a:cs typeface="Century Gothic"/>
                <a:sym typeface="Century Gothic"/>
              </a:rPr>
            </a:br>
            <a:endParaRPr sz="3240" b="0" i="0" u="none" strike="noStrike" cap="none" dirty="0">
              <a:solidFill>
                <a:schemeClr val="accent1"/>
              </a:solidFill>
              <a:latin typeface="Century Gothic"/>
              <a:ea typeface="Century Gothic"/>
              <a:cs typeface="Century Gothic"/>
              <a:sym typeface="Century Gothic"/>
            </a:endParaRPr>
          </a:p>
        </p:txBody>
      </p:sp>
      <p:sp>
        <p:nvSpPr>
          <p:cNvPr id="272" name="Google Shape;272;p15"/>
          <p:cNvSpPr txBox="1">
            <a:spLocks noGrp="1"/>
          </p:cNvSpPr>
          <p:nvPr>
            <p:ph idx="1"/>
          </p:nvPr>
        </p:nvSpPr>
        <p:spPr>
          <a:xfrm>
            <a:off x="303288" y="2063498"/>
            <a:ext cx="6791825" cy="4152648"/>
          </a:xfrm>
          <a:prstGeom prst="rect">
            <a:avLst/>
          </a:prstGeom>
          <a:noFill/>
          <a:ln>
            <a:noFill/>
          </a:ln>
        </p:spPr>
        <p:txBody>
          <a:bodyPr spcFirstLastPara="1" wrap="square" lIns="91425" tIns="45700" rIns="91425" bIns="45700" anchor="t" anchorCtr="0">
            <a:noAutofit/>
          </a:bodyPr>
          <a:lstStyle/>
          <a:p>
            <a:pPr marL="406400" marR="0" lvl="0" algn="l" rtl="0">
              <a:spcBef>
                <a:spcPts val="0"/>
              </a:spcBef>
              <a:spcAft>
                <a:spcPts val="600"/>
              </a:spcAft>
              <a:buClr>
                <a:schemeClr val="accent1"/>
              </a:buClr>
              <a:buFont typeface="Wingdings" panose="05000000000000000000" pitchFamily="2" charset="2"/>
              <a:buChar char="q"/>
            </a:pPr>
            <a:r>
              <a:rPr lang="en-GB" sz="2000" b="0" i="0" u="none" strike="noStrike" cap="none" dirty="0">
                <a:solidFill>
                  <a:schemeClr val="tx1"/>
                </a:solidFill>
                <a:ea typeface="Century Gothic"/>
                <a:cs typeface="Century Gothic"/>
                <a:sym typeface="Century Gothic"/>
              </a:rPr>
              <a:t>We helped </a:t>
            </a:r>
            <a:r>
              <a:rPr lang="en-GB" sz="2000" dirty="0">
                <a:solidFill>
                  <a:schemeClr val="tx1"/>
                </a:solidFill>
                <a:ea typeface="Century Gothic"/>
                <a:cs typeface="Century Gothic"/>
                <a:sym typeface="Century Gothic"/>
              </a:rPr>
              <a:t>collect </a:t>
            </a:r>
            <a:r>
              <a:rPr lang="en-GB" sz="2000" b="0" i="0" u="none" strike="noStrike" cap="none" dirty="0">
                <a:solidFill>
                  <a:schemeClr val="tx1"/>
                </a:solidFill>
                <a:ea typeface="Century Gothic"/>
                <a:cs typeface="Century Gothic"/>
                <a:sym typeface="Century Gothic"/>
              </a:rPr>
              <a:t>£500.36 this year for Children In Need </a:t>
            </a:r>
            <a:r>
              <a:rPr lang="en-GB" sz="2000" dirty="0">
                <a:solidFill>
                  <a:schemeClr val="tx1"/>
                </a:solidFill>
                <a:ea typeface="Century Gothic"/>
                <a:cs typeface="Century Gothic"/>
                <a:sym typeface="Century Gothic"/>
              </a:rPr>
              <a:t>and an amazing £1152.47 for </a:t>
            </a:r>
            <a:r>
              <a:rPr lang="en-GB" sz="2000" b="0" i="0" u="none" strike="noStrike" cap="none" dirty="0">
                <a:solidFill>
                  <a:schemeClr val="tx1"/>
                </a:solidFill>
                <a:ea typeface="Century Gothic"/>
                <a:cs typeface="Century Gothic"/>
                <a:sym typeface="Century Gothic"/>
              </a:rPr>
              <a:t>Red Nose Day!</a:t>
            </a:r>
          </a:p>
          <a:p>
            <a:pPr marL="406400" marR="0" lvl="0" algn="l" rtl="0">
              <a:spcBef>
                <a:spcPts val="0"/>
              </a:spcBef>
              <a:spcAft>
                <a:spcPts val="600"/>
              </a:spcAft>
              <a:buClr>
                <a:schemeClr val="accent1"/>
              </a:buClr>
              <a:buFont typeface="Wingdings" panose="05000000000000000000" pitchFamily="2" charset="2"/>
              <a:buChar char="q"/>
            </a:pPr>
            <a:endParaRPr lang="en-GB" sz="2000" b="0" i="0" u="none" strike="noStrike" cap="none" dirty="0">
              <a:solidFill>
                <a:schemeClr val="tx1"/>
              </a:solidFill>
              <a:ea typeface="Century Gothic"/>
              <a:cs typeface="Century Gothic"/>
              <a:sym typeface="Century Gothic"/>
            </a:endParaRPr>
          </a:p>
          <a:p>
            <a:pPr marL="406400" marR="0" lvl="0" algn="l" rtl="0">
              <a:spcBef>
                <a:spcPts val="0"/>
              </a:spcBef>
              <a:spcAft>
                <a:spcPts val="600"/>
              </a:spcAft>
              <a:buClr>
                <a:schemeClr val="accent1"/>
              </a:buClr>
              <a:buFont typeface="Wingdings" panose="05000000000000000000" pitchFamily="2" charset="2"/>
              <a:buChar char="q"/>
            </a:pPr>
            <a:r>
              <a:rPr lang="en-GB" sz="2000" dirty="0">
                <a:solidFill>
                  <a:schemeClr val="tx1"/>
                </a:solidFill>
              </a:rPr>
              <a:t>We are also very grateful to have received the following donations this year – 		</a:t>
            </a:r>
          </a:p>
          <a:p>
            <a:pPr marL="63500" marR="0" lvl="0" indent="0" algn="l" rtl="0">
              <a:spcBef>
                <a:spcPts val="0"/>
              </a:spcBef>
              <a:spcAft>
                <a:spcPts val="600"/>
              </a:spcAft>
              <a:buClr>
                <a:schemeClr val="accent1"/>
              </a:buClr>
              <a:buNone/>
            </a:pPr>
            <a:r>
              <a:rPr lang="en-GB" sz="2000" dirty="0">
                <a:solidFill>
                  <a:schemeClr val="tx1"/>
                </a:solidFill>
              </a:rPr>
              <a:t>	</a:t>
            </a:r>
          </a:p>
          <a:p>
            <a:pPr marL="63500" marR="0" lvl="0" indent="0" algn="l" rtl="0">
              <a:spcBef>
                <a:spcPts val="0"/>
              </a:spcBef>
              <a:spcAft>
                <a:spcPts val="600"/>
              </a:spcAft>
              <a:buClr>
                <a:schemeClr val="accent1"/>
              </a:buClr>
              <a:buNone/>
            </a:pPr>
            <a:r>
              <a:rPr lang="en-GB" sz="2000" dirty="0">
                <a:solidFill>
                  <a:schemeClr val="tx1"/>
                </a:solidFill>
              </a:rPr>
              <a:t>	Miscellaneous Parent/Carer Donations - £354.35</a:t>
            </a:r>
          </a:p>
          <a:p>
            <a:pPr marL="63500" marR="0" lvl="0" indent="0" algn="l" rtl="0">
              <a:spcBef>
                <a:spcPts val="0"/>
              </a:spcBef>
              <a:spcAft>
                <a:spcPts val="600"/>
              </a:spcAft>
              <a:buClr>
                <a:schemeClr val="accent1"/>
              </a:buClr>
              <a:buNone/>
            </a:pPr>
            <a:r>
              <a:rPr lang="en-GB" sz="2000" b="0" i="0" u="none" strike="noStrike" cap="none" dirty="0">
                <a:solidFill>
                  <a:schemeClr val="tx1"/>
                </a:solidFill>
                <a:ea typeface="Century Gothic"/>
                <a:cs typeface="Century Gothic"/>
                <a:sym typeface="Century Gothic"/>
              </a:rPr>
              <a:t>	Playground Markings Renewal Fund - £69.33</a:t>
            </a:r>
          </a:p>
          <a:p>
            <a:pPr marL="63500" marR="0" lvl="0" indent="0" algn="l" rtl="0">
              <a:spcBef>
                <a:spcPts val="0"/>
              </a:spcBef>
              <a:spcAft>
                <a:spcPts val="600"/>
              </a:spcAft>
              <a:buClr>
                <a:schemeClr val="accent1"/>
              </a:buClr>
              <a:buSzPts val="1824"/>
              <a:buNone/>
            </a:pPr>
            <a:r>
              <a:rPr lang="en-GB" sz="2000" dirty="0">
                <a:solidFill>
                  <a:schemeClr val="tx1"/>
                </a:solidFill>
                <a:ea typeface="Century Gothic"/>
                <a:cs typeface="Century Gothic"/>
                <a:sym typeface="Century Gothic"/>
              </a:rPr>
              <a:t>	Reflection Garden - £29.62</a:t>
            </a:r>
            <a:endParaRPr lang="en-GB" sz="2000" b="0" i="0" u="none" strike="noStrike" cap="none" dirty="0">
              <a:solidFill>
                <a:schemeClr val="tx1"/>
              </a:solidFill>
              <a:ea typeface="Century Gothic"/>
              <a:cs typeface="Century Gothic"/>
              <a:sym typeface="Century Gothic"/>
            </a:endParaRPr>
          </a:p>
          <a:p>
            <a:pPr marL="406400" marR="0" lvl="0" algn="l" rtl="0">
              <a:spcBef>
                <a:spcPts val="480"/>
              </a:spcBef>
              <a:spcAft>
                <a:spcPts val="600"/>
              </a:spcAft>
              <a:buClr>
                <a:schemeClr val="accent1"/>
              </a:buClr>
              <a:buSzPts val="1824"/>
              <a:buFont typeface="Wingdings" panose="05000000000000000000" pitchFamily="2" charset="2"/>
              <a:buChar char="q"/>
            </a:pPr>
            <a:endParaRPr sz="2000" b="0" i="0" u="none" strike="noStrike" cap="none" dirty="0">
              <a:solidFill>
                <a:schemeClr val="tx1"/>
              </a:solidFill>
              <a:ea typeface="Century Gothic"/>
              <a:cs typeface="Century Gothic"/>
              <a:sym typeface="Century Gothic"/>
            </a:endParaRPr>
          </a:p>
          <a:p>
            <a:pPr marL="342900" marR="0" lvl="0" indent="-163576" algn="l" rtl="0">
              <a:spcBef>
                <a:spcPts val="480"/>
              </a:spcBef>
              <a:spcAft>
                <a:spcPts val="0"/>
              </a:spcAft>
              <a:buClr>
                <a:schemeClr val="accent1"/>
              </a:buClr>
              <a:buSzPts val="1824"/>
              <a:buFont typeface="Noto Sans Symbols"/>
              <a:buNone/>
            </a:pPr>
            <a:endParaRPr sz="2400" b="0" i="0" u="none" strike="noStrike" cap="none" dirty="0">
              <a:solidFill>
                <a:schemeClr val="dk2"/>
              </a:solidFill>
              <a:latin typeface="Century Gothic"/>
              <a:ea typeface="Century Gothic"/>
              <a:cs typeface="Century Gothic"/>
              <a:sym typeface="Century Gothic"/>
            </a:endParaRPr>
          </a:p>
          <a:p>
            <a:pPr marL="342900" marR="0" lvl="0" indent="-163576" algn="l" rtl="0">
              <a:spcBef>
                <a:spcPts val="480"/>
              </a:spcBef>
              <a:spcAft>
                <a:spcPts val="0"/>
              </a:spcAft>
              <a:buClr>
                <a:schemeClr val="accent1"/>
              </a:buClr>
              <a:buSzPts val="1824"/>
              <a:buFont typeface="Noto Sans Symbols"/>
              <a:buNone/>
            </a:pPr>
            <a:endParaRPr sz="2400" b="0" i="0" u="none" strike="noStrike" cap="none" dirty="0">
              <a:solidFill>
                <a:schemeClr val="dk2"/>
              </a:solidFill>
              <a:latin typeface="Century Gothic"/>
              <a:ea typeface="Century Gothic"/>
              <a:cs typeface="Century Gothic"/>
              <a:sym typeface="Century Gothic"/>
            </a:endParaRPr>
          </a:p>
        </p:txBody>
      </p:sp>
      <p:pic>
        <p:nvPicPr>
          <p:cNvPr id="4" name="Google Shape;257;p13">
            <a:extLst>
              <a:ext uri="{FF2B5EF4-FFF2-40B4-BE49-F238E27FC236}">
                <a16:creationId xmlns:a16="http://schemas.microsoft.com/office/drawing/2014/main" id="{D672F43C-56F7-45F5-A857-57712694FAFC}"/>
              </a:ext>
            </a:extLst>
          </p:cNvPr>
          <p:cNvPicPr preferRelativeResize="0"/>
          <p:nvPr/>
        </p:nvPicPr>
        <p:blipFill rotWithShape="1">
          <a:blip r:embed="rId3">
            <a:alphaModFix/>
          </a:blip>
          <a:srcRect/>
          <a:stretch/>
        </p:blipFill>
        <p:spPr>
          <a:xfrm>
            <a:off x="7348003" y="72298"/>
            <a:ext cx="1725628" cy="10293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1"/>
          <p:cNvSpPr txBox="1">
            <a:spLocks noGrp="1"/>
          </p:cNvSpPr>
          <p:nvPr>
            <p:ph type="title"/>
          </p:nvPr>
        </p:nvSpPr>
        <p:spPr>
          <a:xfrm>
            <a:off x="323105" y="65299"/>
            <a:ext cx="7024744"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accent1"/>
              </a:buClr>
              <a:buSzPts val="4000"/>
              <a:buFont typeface="Century Gothic"/>
              <a:buNone/>
            </a:pPr>
            <a:r>
              <a:rPr lang="en-GB" b="1" i="0" u="none" strike="noStrike" cap="none" dirty="0">
                <a:solidFill>
                  <a:schemeClr val="accent1"/>
                </a:solidFill>
                <a:latin typeface="+mn-lt"/>
                <a:ea typeface="Century Gothic"/>
                <a:cs typeface="Century Gothic"/>
                <a:sym typeface="Century Gothic"/>
              </a:rPr>
              <a:t>Ongoing Fundraisers</a:t>
            </a:r>
            <a:endParaRPr b="1" i="0" u="none" strike="noStrike" cap="none" dirty="0">
              <a:solidFill>
                <a:schemeClr val="accent1"/>
              </a:solidFill>
              <a:latin typeface="+mn-lt"/>
              <a:ea typeface="Century Gothic"/>
              <a:cs typeface="Century Gothic"/>
              <a:sym typeface="Century Gothic"/>
            </a:endParaRPr>
          </a:p>
        </p:txBody>
      </p:sp>
      <p:sp>
        <p:nvSpPr>
          <p:cNvPr id="322" name="Google Shape;322;p21"/>
          <p:cNvSpPr txBox="1">
            <a:spLocks noGrp="1"/>
          </p:cNvSpPr>
          <p:nvPr>
            <p:ph idx="1"/>
          </p:nvPr>
        </p:nvSpPr>
        <p:spPr>
          <a:xfrm>
            <a:off x="323105" y="1338852"/>
            <a:ext cx="6777317" cy="2337475"/>
          </a:xfrm>
          <a:prstGeom prst="rect">
            <a:avLst/>
          </a:prstGeom>
          <a:noFill/>
          <a:ln>
            <a:noFill/>
          </a:ln>
        </p:spPr>
        <p:txBody>
          <a:bodyPr spcFirstLastPara="1" wrap="square" lIns="91425" tIns="45700" rIns="91425" bIns="45700" anchor="t" anchorCtr="0">
            <a:noAutofit/>
          </a:bodyPr>
          <a:lstStyle/>
          <a:p>
            <a:pPr marL="406400" marR="0" lvl="0" algn="l" rtl="0">
              <a:spcBef>
                <a:spcPts val="480"/>
              </a:spcBef>
              <a:spcAft>
                <a:spcPts val="600"/>
              </a:spcAft>
              <a:buClr>
                <a:schemeClr val="accent1"/>
              </a:buClr>
              <a:buFont typeface="Wingdings" panose="05000000000000000000" pitchFamily="2" charset="2"/>
              <a:buChar char="q"/>
            </a:pPr>
            <a:r>
              <a:rPr lang="en-GB" sz="2800" b="0" i="0" u="none" strike="noStrike" cap="none" dirty="0" err="1">
                <a:solidFill>
                  <a:schemeClr val="tx1"/>
                </a:solidFill>
                <a:ea typeface="Century Gothic"/>
                <a:cs typeface="Century Gothic"/>
                <a:sym typeface="Century Gothic"/>
              </a:rPr>
              <a:t>EasyFundraising</a:t>
            </a:r>
            <a:r>
              <a:rPr lang="en-GB" sz="2800" b="0" i="0" u="none" strike="noStrike" cap="none" dirty="0">
                <a:solidFill>
                  <a:schemeClr val="tx1"/>
                </a:solidFill>
                <a:ea typeface="Century Gothic"/>
                <a:cs typeface="Century Gothic"/>
                <a:sym typeface="Century Gothic"/>
              </a:rPr>
              <a:t> - £77.90</a:t>
            </a:r>
          </a:p>
          <a:p>
            <a:pPr marL="406400" marR="0" lvl="0" algn="l" rtl="0">
              <a:spcBef>
                <a:spcPts val="480"/>
              </a:spcBef>
              <a:spcAft>
                <a:spcPts val="600"/>
              </a:spcAft>
              <a:buClr>
                <a:schemeClr val="accent1"/>
              </a:buClr>
              <a:buFont typeface="Wingdings" panose="05000000000000000000" pitchFamily="2" charset="2"/>
              <a:buChar char="q"/>
            </a:pPr>
            <a:r>
              <a:rPr lang="en-GB" sz="2800" dirty="0">
                <a:solidFill>
                  <a:schemeClr val="tx1"/>
                </a:solidFill>
              </a:rPr>
              <a:t>Amazon Smile - £177.06</a:t>
            </a:r>
          </a:p>
          <a:p>
            <a:pPr marL="406400" marR="0" lvl="0" algn="l" rtl="0">
              <a:spcBef>
                <a:spcPts val="480"/>
              </a:spcBef>
              <a:spcAft>
                <a:spcPts val="600"/>
              </a:spcAft>
              <a:buClr>
                <a:schemeClr val="accent1"/>
              </a:buClr>
              <a:buFont typeface="Wingdings" panose="05000000000000000000" pitchFamily="2" charset="2"/>
              <a:buChar char="q"/>
            </a:pPr>
            <a:r>
              <a:rPr lang="en-GB" sz="2800" b="0" i="0" u="none" strike="noStrike" cap="none" dirty="0">
                <a:solidFill>
                  <a:schemeClr val="tx1"/>
                </a:solidFill>
                <a:ea typeface="Century Gothic"/>
                <a:cs typeface="Century Gothic"/>
                <a:sym typeface="Century Gothic"/>
              </a:rPr>
              <a:t>Stamptastic - £4.25</a:t>
            </a:r>
            <a:endParaRPr sz="2800" dirty="0">
              <a:solidFill>
                <a:schemeClr val="tx1"/>
              </a:solidFill>
            </a:endParaRPr>
          </a:p>
          <a:p>
            <a:pPr marL="406400" marR="0" lvl="0" algn="l" rtl="0">
              <a:spcBef>
                <a:spcPts val="480"/>
              </a:spcBef>
              <a:spcAft>
                <a:spcPts val="600"/>
              </a:spcAft>
              <a:buClr>
                <a:schemeClr val="accent1"/>
              </a:buClr>
              <a:buFont typeface="Wingdings" panose="05000000000000000000" pitchFamily="2" charset="2"/>
              <a:buChar char="q"/>
            </a:pPr>
            <a:r>
              <a:rPr lang="en-GB" sz="2800" b="0" i="0" u="none" strike="noStrike" cap="none" dirty="0">
                <a:solidFill>
                  <a:schemeClr val="tx1"/>
                </a:solidFill>
                <a:ea typeface="Century Gothic"/>
                <a:cs typeface="Century Gothic"/>
                <a:sym typeface="Century Gothic"/>
              </a:rPr>
              <a:t>Cash For Clothes - £480</a:t>
            </a:r>
          </a:p>
          <a:p>
            <a:pPr marL="406400" marR="0" lvl="0" algn="l" rtl="0">
              <a:spcBef>
                <a:spcPts val="480"/>
              </a:spcBef>
              <a:spcAft>
                <a:spcPts val="600"/>
              </a:spcAft>
              <a:buClr>
                <a:schemeClr val="accent1"/>
              </a:buClr>
              <a:buFont typeface="Wingdings" panose="05000000000000000000" pitchFamily="2" charset="2"/>
              <a:buChar char="q"/>
            </a:pPr>
            <a:r>
              <a:rPr lang="en-GB" sz="2800" dirty="0">
                <a:solidFill>
                  <a:schemeClr val="tx1"/>
                </a:solidFill>
                <a:ea typeface="Century Gothic"/>
                <a:cs typeface="Century Gothic"/>
                <a:sym typeface="Century Gothic"/>
              </a:rPr>
              <a:t>Second Hand Uniform Sales - £648</a:t>
            </a:r>
            <a:endParaRPr lang="en-GB" sz="2800" b="0" i="0" u="none" strike="noStrike" cap="none" dirty="0">
              <a:solidFill>
                <a:schemeClr val="tx1"/>
              </a:solidFill>
              <a:ea typeface="Century Gothic"/>
              <a:cs typeface="Century Gothic"/>
              <a:sym typeface="Century Gothic"/>
            </a:endParaRPr>
          </a:p>
          <a:p>
            <a:pPr marL="406400" marR="0" lvl="0" algn="l" rtl="0">
              <a:spcBef>
                <a:spcPts val="480"/>
              </a:spcBef>
              <a:spcAft>
                <a:spcPts val="600"/>
              </a:spcAft>
              <a:buClr>
                <a:schemeClr val="accent1"/>
              </a:buClr>
              <a:buFont typeface="Wingdings" panose="05000000000000000000" pitchFamily="2" charset="2"/>
              <a:buChar char="q"/>
            </a:pPr>
            <a:endParaRPr lang="en-GB" sz="2800" b="0" i="0" u="none" strike="noStrike" cap="none" dirty="0">
              <a:solidFill>
                <a:schemeClr val="tx1"/>
              </a:solidFill>
              <a:ea typeface="Century Gothic"/>
              <a:cs typeface="Century Gothic"/>
              <a:sym typeface="Century Gothic"/>
            </a:endParaRPr>
          </a:p>
          <a:p>
            <a:pPr marL="406400" marR="0" lvl="0" algn="l" rtl="0">
              <a:spcBef>
                <a:spcPts val="480"/>
              </a:spcBef>
              <a:spcAft>
                <a:spcPts val="600"/>
              </a:spcAft>
              <a:buClr>
                <a:schemeClr val="accent1"/>
              </a:buClr>
              <a:buFont typeface="Wingdings" panose="05000000000000000000" pitchFamily="2" charset="2"/>
              <a:buChar char="q"/>
            </a:pPr>
            <a:endParaRPr lang="en-GB" sz="2800" b="0" i="0" u="none" strike="noStrike" cap="none" dirty="0">
              <a:solidFill>
                <a:schemeClr val="tx1"/>
              </a:solidFill>
              <a:ea typeface="Century Gothic"/>
              <a:cs typeface="Century Gothic"/>
              <a:sym typeface="Century Gothic"/>
            </a:endParaRPr>
          </a:p>
          <a:p>
            <a:pPr marL="63500" indent="0">
              <a:spcBef>
                <a:spcPts val="480"/>
              </a:spcBef>
              <a:spcAft>
                <a:spcPts val="600"/>
              </a:spcAft>
              <a:buNone/>
            </a:pPr>
            <a:r>
              <a:rPr lang="en-GB" sz="2800" dirty="0">
                <a:solidFill>
                  <a:schemeClr val="tx1"/>
                </a:solidFill>
              </a:rPr>
              <a:t>These have raised a total of £1387.21 this year.</a:t>
            </a:r>
            <a:endParaRPr lang="en-GB" sz="2800" dirty="0">
              <a:solidFill>
                <a:schemeClr val="tx1"/>
              </a:solidFill>
              <a:sym typeface="Century Gothic"/>
            </a:endParaRPr>
          </a:p>
          <a:p>
            <a:pPr marL="63500" marR="0" lvl="0" indent="0" algn="l" rtl="0">
              <a:spcBef>
                <a:spcPts val="480"/>
              </a:spcBef>
              <a:spcAft>
                <a:spcPts val="600"/>
              </a:spcAft>
              <a:buClr>
                <a:schemeClr val="accent1"/>
              </a:buClr>
              <a:buNone/>
            </a:pPr>
            <a:endParaRPr lang="en-GB" sz="2800" b="0" i="0" u="none" strike="noStrike" cap="none" dirty="0">
              <a:solidFill>
                <a:schemeClr val="tx1"/>
              </a:solidFill>
              <a:ea typeface="Century Gothic"/>
              <a:cs typeface="Century Gothic"/>
              <a:sym typeface="Century Gothic"/>
            </a:endParaRPr>
          </a:p>
          <a:p>
            <a:pPr marL="342900" marR="0" lvl="0" indent="-279400" algn="l" rtl="0">
              <a:spcBef>
                <a:spcPts val="480"/>
              </a:spcBef>
              <a:spcAft>
                <a:spcPts val="0"/>
              </a:spcAft>
              <a:buClr>
                <a:schemeClr val="accent1"/>
              </a:buClr>
              <a:buSzPts val="1824"/>
              <a:buFont typeface="Noto Sans Symbols"/>
              <a:buChar char="○"/>
            </a:pPr>
            <a:endParaRPr sz="2800" dirty="0"/>
          </a:p>
          <a:p>
            <a:pPr marL="68580" marR="0" lvl="0" indent="-5080" algn="l" rtl="0">
              <a:spcBef>
                <a:spcPts val="480"/>
              </a:spcBef>
              <a:spcAft>
                <a:spcPts val="0"/>
              </a:spcAft>
              <a:buClr>
                <a:schemeClr val="accent1"/>
              </a:buClr>
              <a:buSzPts val="1824"/>
              <a:buFont typeface="Noto Sans Symbols"/>
              <a:buNone/>
            </a:pPr>
            <a:endParaRPr sz="2800" b="0" i="0" u="none" strike="noStrike" cap="none" dirty="0">
              <a:solidFill>
                <a:schemeClr val="dk2"/>
              </a:solidFill>
              <a:latin typeface="Century Gothic"/>
              <a:ea typeface="Century Gothic"/>
              <a:cs typeface="Century Gothic"/>
              <a:sym typeface="Century Gothic"/>
            </a:endParaRPr>
          </a:p>
          <a:p>
            <a:pPr marL="68580" marR="0" lvl="0" indent="-5080" algn="ctr" rtl="0">
              <a:spcBef>
                <a:spcPts val="480"/>
              </a:spcBef>
              <a:spcAft>
                <a:spcPts val="0"/>
              </a:spcAft>
              <a:buClr>
                <a:schemeClr val="accent1"/>
              </a:buClr>
              <a:buSzPts val="1824"/>
              <a:buFont typeface="Noto Sans Symbols"/>
              <a:buNone/>
            </a:pPr>
            <a:endParaRPr sz="2800" b="0" i="0" u="none" strike="noStrike" cap="none" dirty="0">
              <a:solidFill>
                <a:schemeClr val="dk1"/>
              </a:solidFill>
              <a:latin typeface="Century Gothic"/>
              <a:ea typeface="Century Gothic"/>
              <a:cs typeface="Century Gothic"/>
              <a:sym typeface="Century Gothic"/>
            </a:endParaRPr>
          </a:p>
          <a:p>
            <a:pPr marL="342900" marR="0" lvl="0" indent="-163576" algn="l" rtl="0">
              <a:spcBef>
                <a:spcPts val="480"/>
              </a:spcBef>
              <a:spcAft>
                <a:spcPts val="0"/>
              </a:spcAft>
              <a:buClr>
                <a:schemeClr val="accent1"/>
              </a:buClr>
              <a:buSzPts val="1824"/>
              <a:buFont typeface="Noto Sans Symbols"/>
              <a:buNone/>
            </a:pPr>
            <a:endParaRPr sz="2800" b="0" i="0" u="none" strike="noStrike" cap="none" dirty="0">
              <a:solidFill>
                <a:schemeClr val="dk2"/>
              </a:solidFill>
              <a:latin typeface="Century Gothic"/>
              <a:ea typeface="Century Gothic"/>
              <a:cs typeface="Century Gothic"/>
              <a:sym typeface="Century Gothic"/>
            </a:endParaRPr>
          </a:p>
        </p:txBody>
      </p:sp>
      <p:pic>
        <p:nvPicPr>
          <p:cNvPr id="2052" name="Picture 4">
            <a:extLst>
              <a:ext uri="{FF2B5EF4-FFF2-40B4-BE49-F238E27FC236}">
                <a16:creationId xmlns:a16="http://schemas.microsoft.com/office/drawing/2014/main" id="{F960B964-E1FE-4FE2-916D-DC3BC6D8A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25" y="4317786"/>
            <a:ext cx="1530464" cy="9182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D610D09-F633-4E51-B831-0205E7A2D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979" y="4116147"/>
            <a:ext cx="1119918" cy="111991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2FDFB92-1B2C-463F-8554-FDC78A36D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817" y="4275031"/>
            <a:ext cx="1714159" cy="100378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257;p13">
            <a:extLst>
              <a:ext uri="{FF2B5EF4-FFF2-40B4-BE49-F238E27FC236}">
                <a16:creationId xmlns:a16="http://schemas.microsoft.com/office/drawing/2014/main" id="{6F3FB27D-F3F6-4460-B288-AE84DBF46EC2}"/>
              </a:ext>
            </a:extLst>
          </p:cNvPr>
          <p:cNvPicPr preferRelativeResize="0"/>
          <p:nvPr/>
        </p:nvPicPr>
        <p:blipFill rotWithShape="1">
          <a:blip r:embed="rId6">
            <a:alphaModFix/>
          </a:blip>
          <a:srcRect/>
          <a:stretch/>
        </p:blipFill>
        <p:spPr>
          <a:xfrm>
            <a:off x="7347849" y="65299"/>
            <a:ext cx="1725628" cy="1029381"/>
          </a:xfrm>
          <a:prstGeom prst="rect">
            <a:avLst/>
          </a:prstGeom>
          <a:noFill/>
          <a:ln>
            <a:noFill/>
          </a:ln>
        </p:spPr>
      </p:pic>
      <p:pic>
        <p:nvPicPr>
          <p:cNvPr id="3" name="Picture 2" descr="Logo, company name&#10;&#10;Description automatically generated">
            <a:extLst>
              <a:ext uri="{FF2B5EF4-FFF2-40B4-BE49-F238E27FC236}">
                <a16:creationId xmlns:a16="http://schemas.microsoft.com/office/drawing/2014/main" id="{F2C6AE70-0078-4C04-97C7-B41470E55162}"/>
              </a:ext>
            </a:extLst>
          </p:cNvPr>
          <p:cNvPicPr>
            <a:picLocks noChangeAspect="1"/>
          </p:cNvPicPr>
          <p:nvPr/>
        </p:nvPicPr>
        <p:blipFill>
          <a:blip r:embed="rId7"/>
          <a:stretch>
            <a:fillRect/>
          </a:stretch>
        </p:blipFill>
        <p:spPr>
          <a:xfrm>
            <a:off x="5799325" y="4336300"/>
            <a:ext cx="942518" cy="942518"/>
          </a:xfrm>
          <a:prstGeom prst="rect">
            <a:avLst/>
          </a:prstGeom>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TotalTime>
  <Words>686</Words>
  <Application>Microsoft Office PowerPoint</Application>
  <PresentationFormat>On-screen Show (4:3)</PresentationFormat>
  <Paragraphs>129</Paragraphs>
  <Slides>18</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Wingdings</vt:lpstr>
      <vt:lpstr>Times New Roman</vt:lpstr>
      <vt:lpstr>Palatino Linotype</vt:lpstr>
      <vt:lpstr>Trebuchet MS</vt:lpstr>
      <vt:lpstr>Schoolbell</vt:lpstr>
      <vt:lpstr>Wingdings 3</vt:lpstr>
      <vt:lpstr>Arial</vt:lpstr>
      <vt:lpstr>Century Gothic</vt:lpstr>
      <vt:lpstr>Noto Sans Symbols</vt:lpstr>
      <vt:lpstr>Facet</vt:lpstr>
      <vt:lpstr>Welcome to our  Annual General Meeting</vt:lpstr>
      <vt:lpstr>Agenda </vt:lpstr>
      <vt:lpstr>Introductions/Apologies</vt:lpstr>
      <vt:lpstr>2021 AGM Minutes</vt:lpstr>
      <vt:lpstr>        AGM REPORT – Who We Are </vt:lpstr>
      <vt:lpstr>Events Held This Year -  </vt:lpstr>
      <vt:lpstr>  </vt:lpstr>
      <vt:lpstr>  Fundraising for Charities and External Donations Received </vt:lpstr>
      <vt:lpstr>Ongoing Fundraisers</vt:lpstr>
      <vt:lpstr> Where Does The Money Go?</vt:lpstr>
      <vt:lpstr>What’s Next?</vt:lpstr>
      <vt:lpstr>PowerPoint Presentation</vt:lpstr>
      <vt:lpstr>PowerPoint Presentation</vt:lpstr>
      <vt:lpstr>PowerPoint Presentation</vt:lpstr>
      <vt:lpstr>PowerPoint Presentation</vt:lpstr>
      <vt:lpstr>PowerPoint Presentation</vt:lpstr>
      <vt:lpstr>Committee Positions - 2022/23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Annual General Meeting</dc:title>
  <dc:creator>Admin</dc:creator>
  <cp:lastModifiedBy>Annie Howell</cp:lastModifiedBy>
  <cp:revision>25</cp:revision>
  <dcterms:created xsi:type="dcterms:W3CDTF">2020-10-20T22:14:57Z</dcterms:created>
  <dcterms:modified xsi:type="dcterms:W3CDTF">2022-10-16T21:52:05Z</dcterms:modified>
</cp:coreProperties>
</file>